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4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Gastronomska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trpeza</a:t>
            </a:r>
            <a:r>
              <a:rPr lang="en-US" dirty="0" smtClean="0">
                <a:latin typeface="Cambria" pitchFamily="18" charset="0"/>
              </a:rPr>
              <a:t> u </a:t>
            </a:r>
            <a:r>
              <a:rPr lang="en-US" dirty="0" err="1" smtClean="0">
                <a:latin typeface="Cambria" pitchFamily="18" charset="0"/>
              </a:rPr>
              <a:t>ruralnom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turizmu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7391400" cy="2057400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Profesori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  <a:p>
            <a:pPr algn="r"/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Danijela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Panti</a:t>
            </a:r>
            <a:r>
              <a:rPr lang="sr-Latn-RS" sz="20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ć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Vlahovi</a:t>
            </a:r>
            <a:r>
              <a:rPr lang="sr-Latn-RS" sz="2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ć</a:t>
            </a:r>
          </a:p>
          <a:p>
            <a:pPr algn="r"/>
            <a:r>
              <a:rPr lang="sr-Latn-RS" sz="2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Momčilo Conić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1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1.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Pirinač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naliti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sa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120 ml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vode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,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kad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provri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kuvati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par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minuta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, pa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poklopiti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ostaviti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na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isključenoj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ringli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da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upije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ostatak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effectLst/>
              </a:rPr>
              <a:t>vode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035300"/>
            <a:ext cx="4762500" cy="1838325"/>
          </a:xfrm>
        </p:spPr>
      </p:pic>
    </p:spTree>
    <p:extLst>
      <p:ext uri="{BB962C8B-B14F-4D97-AF65-F5344CB8AC3E}">
        <p14:creationId xmlns:p14="http://schemas.microsoft.com/office/powerpoint/2010/main" val="36680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2.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Luk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iseckati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sitno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posoliti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kašičicom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soli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prodinstati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na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kašiki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masti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ili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50 ml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ulja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dok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ne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postane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mek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Za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to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vreme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iseckati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celer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što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sitnije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ili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izrendisati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 Na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luk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dodati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meso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celer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dinstati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zajedno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 par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minuta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da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meso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tek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krene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da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menja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boju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ali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da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ostane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presno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Skloniti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sa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ringle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dodati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skuvan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pirinač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malo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bibera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aleve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paprike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58" y="2819400"/>
            <a:ext cx="4856542" cy="3489325"/>
          </a:xfrm>
        </p:spPr>
      </p:pic>
    </p:spTree>
    <p:extLst>
      <p:ext uri="{BB962C8B-B14F-4D97-AF65-F5344CB8AC3E}">
        <p14:creationId xmlns:p14="http://schemas.microsoft.com/office/powerpoint/2010/main" val="24608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3.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Zelje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oprati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istanjiti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mu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dršku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pa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preliti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vrelom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vodom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ostaviti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poklopljeno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nekoliko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minuta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da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lišće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omekša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791200" cy="3886200"/>
          </a:xfrm>
        </p:spPr>
      </p:pic>
    </p:spTree>
    <p:extLst>
      <p:ext uri="{BB962C8B-B14F-4D97-AF65-F5344CB8AC3E}">
        <p14:creationId xmlns:p14="http://schemas.microsoft.com/office/powerpoint/2010/main" val="17234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</a:b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/>
            </a:r>
            <a:b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</a:b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4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 Na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naličje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lista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staviti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punu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kašiku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fila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preklopiti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levu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desnu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stranu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lista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preko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fila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sredini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pa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umotati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sarmicu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295900" cy="4046538"/>
          </a:xfrm>
        </p:spPr>
      </p:pic>
    </p:spTree>
    <p:extLst>
      <p:ext uri="{BB962C8B-B14F-4D97-AF65-F5344CB8AC3E}">
        <p14:creationId xmlns:p14="http://schemas.microsoft.com/office/powerpoint/2010/main" val="30067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5.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Ređati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u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šerpu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jednu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do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druge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zajedno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komadima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suvih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kostiju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Naliti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vodom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da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ogreznu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kuvati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do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vrenja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a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onda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na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tihom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poklopljeno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oko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sat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vremena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pazeći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da ne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ostanu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potpuno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bez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tečnosti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57600"/>
            <a:ext cx="5257800" cy="2200275"/>
          </a:xfrm>
        </p:spPr>
      </p:pic>
    </p:spTree>
    <p:extLst>
      <p:ext uri="{BB962C8B-B14F-4D97-AF65-F5344CB8AC3E}">
        <p14:creationId xmlns:p14="http://schemas.microsoft.com/office/powerpoint/2010/main" val="10083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</a:b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6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Servirati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toplo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u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tanjiru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ili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činiji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u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koju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je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sipano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kiselo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mleko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malo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safta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od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sarmica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873813" cy="4708525"/>
          </a:xfrm>
        </p:spPr>
      </p:pic>
    </p:spTree>
    <p:extLst>
      <p:ext uri="{BB962C8B-B14F-4D97-AF65-F5344CB8AC3E}">
        <p14:creationId xmlns:p14="http://schemas.microsoft.com/office/powerpoint/2010/main" val="37653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/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</a:b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6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Servirati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toplo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u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tanjiru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ili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činiji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u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koju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je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sipano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kiselo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mleko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malo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safta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 od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sarmica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</a:rPr>
              <a:t>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3139016" cy="4708525"/>
          </a:xfrm>
        </p:spPr>
      </p:pic>
    </p:spTree>
    <p:extLst>
      <p:ext uri="{BB962C8B-B14F-4D97-AF65-F5344CB8AC3E}">
        <p14:creationId xmlns:p14="http://schemas.microsoft.com/office/powerpoint/2010/main" val="33450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astronomija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Latn-RS" sz="2400" dirty="0">
                <a:solidFill>
                  <a:schemeClr val="accent4">
                    <a:lumMod val="50000"/>
                  </a:schemeClr>
                </a:solidFill>
              </a:rPr>
              <a:t>Gastronomija kao presek kulturološkog razvoja nacija, u sebi sažima mnogo širi spektar vrednosti jednog društva nego li što se čini na prvi pogled. Kada pogledamo nacionalnu ishranu jednog društva mi možemo dosta naučiti ne samo o njihovim navikama u ishrani, nego i o njihovim psihološkim karakteristikama.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 algn="just">
              <a:buNone/>
            </a:pP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 velikom dozom sigurnošću možemo reći da se hrana koja se služila u raznim prilikama, može uzeti kao demarkaciona linija između društava i njihovih karakteristika. Ovo nas dovodi do zaključka da gastronomija kao široko određeni društveni fenomen u svoja proučavanja nužno uključuje psihologiju, sociologiju, geografiju itd., sa javljanjem pitanja zašto čovek nije do savremene istorije posvetio veću pažnju u izučavanju njegove najstarije </a:t>
            </a:r>
            <a:r>
              <a:rPr lang="vi-VN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navike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Da bismo mogli da u potpunosti razumemo šta gastronomija zapravo jeste, mi prevashodno moramo dati definiciju ovog pojma. Etimološki posmatrano gastronomija vodi poreklo od dve grčke reči </a:t>
            </a:r>
            <a:r>
              <a:rPr lang="vi-VN" b="1" i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gastor</a:t>
            </a: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što znači stomak i </a:t>
            </a:r>
            <a:r>
              <a:rPr lang="vi-VN" b="1" i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nomos</a:t>
            </a: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što znači pravilo. </a:t>
            </a:r>
            <a:r>
              <a:rPr lang="vi-VN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Samo </a:t>
            </a: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etimološko poreklo nam ukazuje da se ona odnosi na pravilnu ishranu čoveka, sa ciljem obezbeđivanja zdravlja i dužeg životnog veka. 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137160" indent="0" algn="just">
              <a:buNone/>
            </a:pPr>
            <a:r>
              <a:rPr lang="vi-VN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Gastronomija </a:t>
            </a: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se sa tog stanovišta može gledati i kao kolevka nastanka nutricionizma čiji je cilj obezbeđivanje balansirane ishrane od proizvoda dostupnih na teritoriji jedne države, odnosno proizvoda upotrebljavanih od naših predaka.</a:t>
            </a:r>
          </a:p>
          <a:p>
            <a:pPr marL="137160" indent="0" algn="just">
              <a:buNone/>
            </a:pP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 nama najbolju definiciju gastronomije pruža Kovačević odredivši je kao „umetnost pripreme, proizvodnje, usluživanja i uživanja u dobroj hrani.“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Gastronomija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predstavlja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široki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dijapazon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znanja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povezan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ne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samo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ljudskom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pre-</a:t>
            </a:r>
            <a:r>
              <a:rPr lang="en-US" sz="29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hranom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veći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istorijom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razvoja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kulture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ishrane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naroda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širom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sveta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 U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skladu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gore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navedenim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kulturološkim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nevidljivim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linijama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razgraničenja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postaje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jasno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da je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hrana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jedna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od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njih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 </a:t>
            </a:r>
            <a:endParaRPr lang="en-US" sz="29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137160" indent="0" algn="just">
              <a:buNone/>
            </a:pPr>
            <a:endParaRPr lang="en-US" sz="29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137160" indent="0" algn="just">
              <a:buNone/>
            </a:pPr>
            <a:r>
              <a:rPr lang="en-US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Kao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društvenu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kategoriju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mi ne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možemo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odrediti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gastronomiju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jednodimenzionalno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već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u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našeg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aspekta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istraživanja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moramo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uključiti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nit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marketinga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Gastronomija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sama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sebi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mora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biti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dovoljna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jaka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reklama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kako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bi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obezbedila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činila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sinergiju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celokupnog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turističkog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predstavljanja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države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društva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Svaki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vredan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rezultat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zahteva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kontinuirani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rad,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strpljivost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pametno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ulaganje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stoga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se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svi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isti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principi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moraju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primeniti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kada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umu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imamo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gastronomiju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pPr marL="137160" indent="0" algn="just">
              <a:buNone/>
            </a:pPr>
            <a:endParaRPr lang="en-US" sz="29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137160" indent="0" algn="just">
              <a:buNone/>
            </a:pPr>
            <a:r>
              <a:rPr lang="en-US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ovom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delu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dolazimo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do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jednog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zaključka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a to je da ne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možemo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razvijati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turizam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ukoliko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nemamo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dobru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jasnu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definisanu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marketing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strategiju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promociju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gastronomije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veoma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dobro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potkovane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stručnjake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koji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svojim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znanjem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u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svakom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trenutku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mogu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ponosom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predstaviti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svoju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nacionalnu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9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gastronomiju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Šta je to što turisti traže u regionalnoj gastronomiji? Da li je to hrana koja je, ‚‚autentična“, ‚‚prava“ kuhinja regiona, ili je to novi, inovativni aspekt hrane i gastronomije koji privlače masu? Nasleđe naroda i regiona nije vezano samo za cigle i malter, već i za način na koji koriste namirnice, način koji ih pripremaju i kako ih i sa čime jedu. Način kako pričaju o hrani.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vi-VN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Srbija </a:t>
            </a: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ima veoma bogato gastronomsko nasleđe. Strani turisti navode da je jedan od glavnih razloga što vole da dolaze u našu zemlju jeste ‚‚jedinstvena i obilna gastronomska ponuda“. U brojnim turističkim vodičima i bedekerima se to veoma često ističe. </a:t>
            </a:r>
          </a:p>
          <a:p>
            <a:pPr marL="137160" indent="0" algn="just">
              <a:buNone/>
            </a:pP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Srpska kuhinja je nastala pod brojnim uticajima, mađarske, austrijske, turske, grčke kuhinje. Poznato je da su se na području Srbije tokom vremena smenjivali osvajači, njihove vojske i kulture. Naša kuhinja nema svetsku popularnost kao italijanska, španska, kineska ili indijska, ali je ta raznolikost na malom prostoru, bogata lokalnim specifičnostima i navikama, autohtonim vrstama, ta posvećenost i upornost u očuvanju starih recepata, ono što čini našu kuhinju drugačijom i originalnom u odnosu na druge. Naša gostoljubivost je nadaleko poznata kao i naše preterivanje u količini hrane koju serviramo, posebno mesa. Naši restorani i kafane sa specifičnom atmosferom, vina, rakije i zdravice, naši običaji da zajedno kuvamo paprikaše, riblje čorbe i pečemo roštilj, je ono po čemu prepoznaju nas, našu kuhinju i gastronomiju. To je ujedno i ono što privlači turiste iz drugih zemalja.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62500" lnSpcReduction="20000"/>
          </a:bodyPr>
          <a:lstStyle/>
          <a:p>
            <a:pPr marL="137160" indent="0" algn="just">
              <a:buNone/>
            </a:pP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Gastronomski proizvodi se doživljavaju, u zavisnost od stila života, prestiža, navika, kao sredstvo za zadovoljenje raznih potreba. </a:t>
            </a:r>
          </a:p>
          <a:p>
            <a:pPr marL="137160" indent="0" algn="just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137160" indent="0" algn="just">
              <a:buNone/>
            </a:pPr>
            <a:r>
              <a:rPr lang="vi-VN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Gastronomski </a:t>
            </a: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proizvodi Srbije predstavljaju veliku atrakciju kao brend Srbije, ali je njihova uloga na tržištu mala. Veoma popularan, ovaj fenomen počeo je da utiče i na strategijsko planiranje mnogih proizvođača hrane. Ne sagledavajući važnost gastronomskog turizma, i potencijale koje posedujemo, Srbija nije iskoristila sve svoje potencijale, i pored toga što možemo da imamo autohtonu kuhinju sačinjenu od različitosti i istorijske protivurečnosti. Vremenom su turističke destinacije počele da reflektuju svoju moć gastronomskog turizma, od čega su napravile svetske brendove, sa milionskim korisnicima. Srbija mora postati svesna svojih mogućnosti i neophodnosti svog pozicioniranja na svetskoj mapi gastronomskog turizma. </a:t>
            </a:r>
          </a:p>
          <a:p>
            <a:pPr algn="just"/>
            <a:endParaRPr lang="vi-VN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137160" indent="0" algn="just">
              <a:buNone/>
            </a:pP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Da bi postali konkurentni na svetskom globalnom tržištu, kao nova gastronomska destinacija, moramo znati kako da koristimo već postojeće resurse i iskoristimo tradicionalnu srpsku gastronomsku ponudu kao moćno sredstvo u razvoju strategije brendiranja cele </a:t>
            </a:r>
            <a:r>
              <a:rPr lang="vi-VN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zemlje.</a:t>
            </a:r>
            <a:endParaRPr lang="vi-VN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endParaRPr lang="vi-VN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137160" indent="0" algn="just">
              <a:buNone/>
            </a:pPr>
            <a:r>
              <a:rPr lang="vi-VN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Hrana je, iz svega pomenutog, sa sigurnošču tvrdimo, direktno ili indirektno povezana sa svakom turističkom destinacijom; ona podstiče turiste da okuse, a samim tim i dožive lokalnu kuhinju. Hrana i piće jesu moćno sredstvo brendiranja neke zemlje kao i njene promocije. </a:t>
            </a:r>
          </a:p>
          <a:p>
            <a:pPr algn="just"/>
            <a:endParaRPr lang="en-US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Potrebno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je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potrošačima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ruralno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turizmu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obezbediti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pružanje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usluga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smeštaja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ishrane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tokom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cele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godine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ponuditi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što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više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proizvoda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koji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se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pripremaju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samim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domaćinstvima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čijom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bi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kupovinom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bila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ostvarena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veća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novčana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sredstava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a bio bi to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vid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promocije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gastronomske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ponude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čija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bi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degustacija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mogla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privući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nove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potrošače</a:t>
            </a:r>
            <a:r>
              <a:rPr lang="en-US" sz="2400" dirty="0" smtClean="0">
                <a:latin typeface="Cambria" pitchFamily="18" charset="0"/>
              </a:rPr>
              <a:t>.</a:t>
            </a:r>
          </a:p>
          <a:p>
            <a:pPr marL="137160" indent="0" algn="just">
              <a:buNone/>
            </a:pPr>
            <a:endParaRPr lang="en-US" sz="2400" dirty="0">
              <a:latin typeface="Cambria" pitchFamily="18" charset="0"/>
            </a:endParaRPr>
          </a:p>
          <a:p>
            <a:pPr marL="137160" indent="0" algn="just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Da bi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se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učešće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prihoda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ostvarenog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od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ruralnog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turizma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Srbiji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bilo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veće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potrebno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je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ljudske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resurse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obučiti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uključiti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obrazovne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ustanove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njihovu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edukaciju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Sarmica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od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zelja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Potrebne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namirnice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veze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zelja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(20-ak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većih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listova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500 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mešanog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mlevenog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mesa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glavica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luka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1/4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srednjeg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korena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celera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40 g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pirinča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manja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suva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svinjska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koska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250-300 g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kašika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masti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ili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50 ml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ulja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kašičica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soli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1/4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kašičice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bibera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1/2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kašičice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slatke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aleve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paprike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5231"/>
            <a:ext cx="3362962" cy="22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1181</Words>
  <Application>Microsoft Office PowerPoint</Application>
  <PresentationFormat>Projekcija na ekranu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Book Antiqua</vt:lpstr>
      <vt:lpstr>Cambria</vt:lpstr>
      <vt:lpstr>Lucida Sans</vt:lpstr>
      <vt:lpstr>Wingdings</vt:lpstr>
      <vt:lpstr>Wingdings 2</vt:lpstr>
      <vt:lpstr>Wingdings 3</vt:lpstr>
      <vt:lpstr>Apex</vt:lpstr>
      <vt:lpstr>Gastronomska trpeza u ruralnom turizmu</vt:lpstr>
      <vt:lpstr>Gastronomija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Sarmica od zelja </vt:lpstr>
      <vt:lpstr>1. Pirinač naliti sa 120 ml vode, kad provri kuvati par minuta, pa poklopiti i ostaviti na isključenoj ringli da upije ostatak vode</vt:lpstr>
      <vt:lpstr>2. Luk iseckati sitno, posoliti kašičicom soli i prodinstati na kašiki masti ili 50 ml ulja dok ne postane mek. Za to vreme iseckati celer što sitnije ili izrendisati. Na luk dodati meso i celer i dinstati zajedno  par minuta, da meso tek krene da menja boju ali da ostane presno. Skloniti sa ringle, dodati skuvan pirinač, malo bibera i aleve paprike. </vt:lpstr>
      <vt:lpstr>3. Zelje oprati i istanjiti mu dršku, pa preliti vrelom vodom i ostaviti poklopljeno nekoliko minuta da lišće omekša. </vt:lpstr>
      <vt:lpstr>  4. Na naličje lista staviti punu kašiku fila, preklopiti levu i desnu stranu lista preko fila ka sredini, pa umotati sarmicu.   </vt:lpstr>
      <vt:lpstr>5. Ređati ih u šerpu, jednu do druge zajedno sa komadima suvih kostiju. Naliti vodom da ogreznu, kuvati do vrenja a onda na tihom, poklopljeno, oko sat i po vremena, pazeći da ne ostanu potpuno bez tečnosti. </vt:lpstr>
      <vt:lpstr> 6. Servirati toplo u tanjiru ili činiji u koju je sipano kiselo mleko i malo safta od sarmica. </vt:lpstr>
      <vt:lpstr> 6. Servirati toplo u tanjiru ili činiji u koju je sipano kiselo mleko i malo safta od sarmica.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Gastronomska trpeza u ruralnom turizmu</dc:title>
  <dc:creator>USER</dc:creator>
  <cp:lastModifiedBy>Asistenti-TEMPUS</cp:lastModifiedBy>
  <cp:revision>13</cp:revision>
  <dcterms:created xsi:type="dcterms:W3CDTF">2016-05-16T20:42:57Z</dcterms:created>
  <dcterms:modified xsi:type="dcterms:W3CDTF">2016-05-18T09:33:55Z</dcterms:modified>
</cp:coreProperties>
</file>