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  <p:sldId id="275" r:id="rId18"/>
    <p:sldId id="276" r:id="rId19"/>
    <p:sldId id="277" r:id="rId20"/>
    <p:sldId id="263" r:id="rId21"/>
    <p:sldId id="279" r:id="rId22"/>
    <p:sldId id="280" r:id="rId23"/>
    <p:sldId id="281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0AB62-3076-4AC8-B082-D8C158E8FC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B8FF-2B0A-419C-A95F-E74392000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7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B8FF-2B0A-419C-A95F-E743920008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B8FF-2B0A-419C-A95F-E743920008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F3E61-F7E9-4772-AEC6-35ECCEF85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ADC9CB-018B-42D2-885B-6F67562ADF3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3473D1-9999-44C2-9851-1D9DD638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prezentacija%20gostoljublje\VID_20140707_175433.3gp" TargetMode="Externa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stoljublje.com/index.php/sr/" TargetMode="External"/><Relationship Id="rId5" Type="http://schemas.openxmlformats.org/officeDocument/2006/relationships/hyperlink" Target="https://www.facebook.com/GOSTOLjUBLjE-59997611137/?fref=ts" TargetMode="External"/><Relationship Id="rId4" Type="http://schemas.openxmlformats.org/officeDocument/2006/relationships/image" Target="../media/image1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211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Traženje prilika i stvaranje uslova za </a:t>
            </a:r>
          </a:p>
          <a:p>
            <a:pPr algn="ctr"/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mala poloprivredna gazdinstva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04_08_2015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09800"/>
            <a:ext cx="4343400" cy="278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152400" y="6172200"/>
            <a:ext cx="266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Latn-R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Željko Sredić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5903893"/>
            <a:ext cx="61023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Latn-R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GOSTOLJUBLJE</a:t>
            </a:r>
            <a:endParaRPr lang="sr-Latn-R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sr-Latn-R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POLJOPRIVREDNO</a:t>
            </a:r>
            <a:r>
              <a:rPr lang="sr-Latn-R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TURISTIČKO DOMAĆINSTVO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esen 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038600"/>
            <a:ext cx="3245332" cy="204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5" descr="enterijer_vajati_gostoljublje_b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24200" cy="207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7" descr="enterijer_vajati_gostoljublje_b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971800" cy="20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72390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  <p:pic>
        <p:nvPicPr>
          <p:cNvPr id="10246" name="Picture 16" descr="gostoljublje april 2010 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895600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17" descr="Copy of gostoljublje april 2010 0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727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33600" y="228600"/>
            <a:ext cx="4397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r-Latn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ajati enterijer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chemeClr val="bg2">
                    <a:lumMod val="50000"/>
                  </a:schemeClr>
                </a:solidFill>
              </a:rPr>
              <a:t>2007 -8</a:t>
            </a:r>
            <a:r>
              <a:rPr lang="sr-Cyrl-C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Latn-CS" dirty="0">
                <a:solidFill>
                  <a:schemeClr val="bg2">
                    <a:lumMod val="50000"/>
                  </a:schemeClr>
                </a:solidFill>
              </a:rPr>
              <a:t>godine vajati su privukli i nove ciljne </a:t>
            </a:r>
            <a:r>
              <a:rPr lang="sr-Latn-CS" dirty="0" smtClean="0">
                <a:solidFill>
                  <a:schemeClr val="bg2">
                    <a:lumMod val="50000"/>
                  </a:schemeClr>
                </a:solidFill>
              </a:rPr>
              <a:t>grupe koje su pomogle i dale pravac novim ulaganjima  - sportisti, planinari, </a:t>
            </a:r>
            <a:r>
              <a:rPr lang="sr-Latn-CS" dirty="0">
                <a:solidFill>
                  <a:schemeClr val="bg2">
                    <a:lumMod val="50000"/>
                  </a:schemeClr>
                </a:solidFill>
              </a:rPr>
              <a:t>škole u </a:t>
            </a:r>
            <a:r>
              <a:rPr lang="sr-Latn-CS" dirty="0" smtClean="0">
                <a:solidFill>
                  <a:schemeClr val="bg2">
                    <a:lumMod val="50000"/>
                  </a:schemeClr>
                </a:solidFill>
              </a:rPr>
              <a:t>prirodi,  seminari..   </a:t>
            </a:r>
            <a:endParaRPr lang="en-US" dirty="0"/>
          </a:p>
        </p:txBody>
      </p:sp>
      <p:pic>
        <p:nvPicPr>
          <p:cNvPr id="14339" name="Picture 10" descr="NEVENA 1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600200"/>
            <a:ext cx="3345612" cy="239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11" descr="IMG_27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079355"/>
            <a:ext cx="3292476" cy="247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12" descr="Nevena 0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4019238"/>
            <a:ext cx="3352800" cy="251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13" descr="nexi 03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1676400"/>
            <a:ext cx="3204307" cy="229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51" name="Picture 27" descr="DSCF1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05000"/>
            <a:ext cx="2743766" cy="205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28" descr="IMG_9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309" y="1905000"/>
            <a:ext cx="273885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estoran seoski turiza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050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estoran 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386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905000" y="152400"/>
            <a:ext cx="444512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r-Latn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 investicije 2009</a:t>
            </a:r>
          </a:p>
          <a:p>
            <a:pPr algn="ctr"/>
            <a:r>
              <a:rPr lang="sr-Latn-R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kredit Ministarstva Turizma 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6.restora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114800"/>
            <a:ext cx="4553411" cy="259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stora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886200" cy="291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0 sala za seminare - Copy.JPG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29000"/>
            <a:ext cx="38100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SCF50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20140707_19115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052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1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1447800" cy="623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bazen</a:t>
            </a:r>
          </a:p>
        </p:txBody>
      </p:sp>
      <p:pic>
        <p:nvPicPr>
          <p:cNvPr id="11" name="Picture 10" descr="IMG_20140707_175258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00200"/>
            <a:ext cx="36576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VID_20140707_175433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14800"/>
            <a:ext cx="392061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068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114800"/>
            <a:ext cx="4442254" cy="249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660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 vajat sa 3 apartmana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vajat dan i noć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66" y="1600200"/>
            <a:ext cx="3383736" cy="240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dmor_na_selu_dan_i_no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0495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eoski_turiyam_soba_no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86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oba_da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98145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9735_10151656637396138_816129105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2907233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942639_10151641456256138_1865676544_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2895600" cy="166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635919_10152710285866138_9180505083460001551_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52600"/>
            <a:ext cx="2133600" cy="154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eep kamp kosjeri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352800"/>
            <a:ext cx="2895601" cy="138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araton-rajac-drina-to-ljig-greenbike00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99" y="1752600"/>
            <a:ext cx="3829595" cy="157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0421(1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276600"/>
            <a:ext cx="2667000" cy="149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545215_10152120699551138_1247318637_n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00600"/>
            <a:ext cx="2819400" cy="185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8setnja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0600"/>
            <a:ext cx="2895600" cy="183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zvezda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781788"/>
            <a:ext cx="2971800" cy="180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2362200" y="152400"/>
            <a:ext cx="461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Potrebe gostiju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0"/>
            <a:ext cx="5065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Sadržaji u domaćinstvu i okolini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5 farm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676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32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0"/>
            <a:ext cx="36699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328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676400"/>
            <a:ext cx="2743200" cy="201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2860_1(1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4800"/>
            <a:ext cx="4343400" cy="191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9.2skakavacki_vodopa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1910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laninari kosjeri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0" y="4114800"/>
            <a:ext cx="2336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27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 kampovi kao šansa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ko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26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j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91000"/>
            <a:ext cx="289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lm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5260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kn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72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jn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752600"/>
            <a:ext cx="287020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knk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2672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2400"/>
            <a:ext cx="62419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Kamping centar i</a:t>
            </a:r>
          </a:p>
          <a:p>
            <a:pPr algn="ctr"/>
            <a:r>
              <a:rPr lang="sr-Latn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sr-Latn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entar za prezentacije i degustacije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kamp i degustativni cent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828800"/>
            <a:ext cx="3991428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17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286000"/>
            <a:ext cx="366995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224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800600"/>
            <a:ext cx="52434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okri cvo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834" y="4191000"/>
            <a:ext cx="1281166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us kabin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905000"/>
            <a:ext cx="1295400" cy="231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економузеј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876800"/>
            <a:ext cx="2667000" cy="163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28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8000 STANOVNIKA ŽIVI NA SELU</a:t>
            </a:r>
          </a:p>
          <a:p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3000 STANOVNIKA ŽIVI U GRADU</a:t>
            </a:r>
          </a:p>
          <a:p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PREOVLAĐUJU MALE FARME  70%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Picture 7" descr="rep-organski-zivot-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7526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asminka-Todorovic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2600"/>
            <a:ext cx="2286000" cy="159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POVRC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05200"/>
            <a:ext cx="188148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Statistika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4" name="Picture 13" descr="imagesFF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257800"/>
            <a:ext cx="2386041" cy="12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ijeno-sel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752600"/>
            <a:ext cx="2039986" cy="153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LOŠ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OPKP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752600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3934058_orig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05200"/>
            <a:ext cx="21844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438400" y="6488668"/>
            <a:ext cx="38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TRADICIONALNI NAČINI PROIZVODNJE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847889_735608046517432_5493785005777948107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524000"/>
            <a:ext cx="2247900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534133_744799778931592_7591925960285481464_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600200"/>
            <a:ext cx="2209800" cy="142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DRFGADR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43050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625062_698524670225770_8743563904024899003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62100"/>
            <a:ext cx="20574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FSGBF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971800"/>
            <a:ext cx="3657600" cy="204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10429441_735363036541933_8504405733673110939_n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1242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gibanica priprema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5105400"/>
            <a:ext cx="2846173" cy="15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letnja kuhinja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029200"/>
            <a:ext cx="2895600" cy="162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9,5x20,5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505200"/>
            <a:ext cx="2590800" cy="145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IMAG121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76" y="5105400"/>
            <a:ext cx="2879124" cy="161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1600200" y="381000"/>
            <a:ext cx="4339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MALJENSKE DOM</a:t>
            </a:r>
            <a:r>
              <a:rPr lang="sr-Latn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AĆICE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152400"/>
            <a:ext cx="2819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DOMAĆA KUHINJA </a:t>
            </a:r>
          </a:p>
          <a:p>
            <a:pPr algn="ctr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STARI ZANATI</a:t>
            </a:r>
          </a:p>
          <a:p>
            <a:pPr algn="ctr"/>
            <a:r>
              <a:rPr lang="sr-Latn-R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OBIČAJI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2" descr="logo domacic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1524000" cy="1112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71210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flay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730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PLAKAT 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524000"/>
            <a:ext cx="53340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114800"/>
            <a:ext cx="358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sajmovi </a:t>
            </a:r>
          </a:p>
          <a:p>
            <a:pPr algn="ctr"/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manifestacije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5105400"/>
            <a:ext cx="502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/>
              </a:rPr>
              <a:t>društvene mreže </a:t>
            </a:r>
            <a:r>
              <a:rPr lang="sr-Latn-R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/>
              </a:rPr>
              <a:t>web sajt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52400"/>
            <a:ext cx="6494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Marketing i promocija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38800"/>
            <a:ext cx="312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preporuka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F46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52578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>
                <a:solidFill>
                  <a:srgbClr val="FF0066"/>
                </a:solidFill>
              </a:rPr>
              <a:t>Blic</a:t>
            </a:r>
            <a:r>
              <a:rPr lang="sr-Latn-CS"/>
              <a:t> </a:t>
            </a:r>
            <a:r>
              <a:rPr lang="sr-Latn-CS">
                <a:solidFill>
                  <a:srgbClr val="FF0066"/>
                </a:solidFill>
              </a:rPr>
              <a:t>magazin</a:t>
            </a:r>
            <a:endParaRPr lang="en-US">
              <a:solidFill>
                <a:srgbClr val="FF0066"/>
              </a:solidFill>
            </a:endParaRPr>
          </a:p>
        </p:txBody>
      </p:sp>
      <p:pic>
        <p:nvPicPr>
          <p:cNvPr id="21508" name="Picture 10" descr="DSCF4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33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 descr="DSCF46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965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 descr="DSCF46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343400"/>
            <a:ext cx="36703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1279525" y="39989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NOVOSTI</a:t>
            </a:r>
            <a:endParaRPr lang="en-US"/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6080125" y="39989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POLITIKA</a:t>
            </a:r>
            <a:endParaRPr lang="en-US"/>
          </a:p>
        </p:txBody>
      </p:sp>
      <p:sp>
        <p:nvSpPr>
          <p:cNvPr id="21513" name="Text Box 20"/>
          <p:cNvSpPr txBox="1">
            <a:spLocks noChangeArrowheads="1"/>
          </p:cNvSpPr>
          <p:nvPr/>
        </p:nvSpPr>
        <p:spPr bwMode="auto">
          <a:xfrm>
            <a:off x="6781800" y="304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BLIC Novine</a:t>
            </a:r>
            <a:endParaRPr lang="en-US"/>
          </a:p>
        </p:txBody>
      </p:sp>
      <p:sp>
        <p:nvSpPr>
          <p:cNvPr id="21514" name="Text Box 21"/>
          <p:cNvSpPr txBox="1">
            <a:spLocks noChangeArrowheads="1"/>
          </p:cNvSpPr>
          <p:nvPr/>
        </p:nvSpPr>
        <p:spPr bwMode="auto">
          <a:xfrm>
            <a:off x="37941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5" name="WordArt 23"/>
          <p:cNvSpPr>
            <a:spLocks noChangeArrowheads="1" noChangeShapeType="1" noTextEdit="1"/>
          </p:cNvSpPr>
          <p:nvPr/>
        </p:nvSpPr>
        <p:spPr bwMode="auto">
          <a:xfrm>
            <a:off x="3657600" y="2590800"/>
            <a:ext cx="27432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sr-Latn-R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publicitet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F4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3633788" cy="252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5" descr="DSCF4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09600"/>
            <a:ext cx="34417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SCF46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24399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DSCF46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05200"/>
            <a:ext cx="2436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DSCF46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276600"/>
            <a:ext cx="26908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508125" y="112713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Časopis”Status”</a:t>
            </a:r>
            <a:endParaRPr lang="en-US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495800" y="3048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Časopis”ONA”</a:t>
            </a:r>
            <a:endParaRPr lang="en-US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413125" y="32369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Časopis”SAT”</a:t>
            </a:r>
            <a:endParaRPr lang="en-US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898525" y="32369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Časopis”LISA”</a:t>
            </a:r>
            <a:endParaRPr lang="en-U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172200" y="3200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BLiC</a:t>
            </a:r>
            <a:endParaRPr lang="en-US"/>
          </a:p>
        </p:txBody>
      </p:sp>
      <p:pic>
        <p:nvPicPr>
          <p:cNvPr id="22540" name="Picture 11" descr="IMG_20140813_18184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09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7239000" y="1524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52400"/>
            <a:ext cx="572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HVALA NA PA</a:t>
            </a:r>
            <a:r>
              <a:rPr lang="sr-Latn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nevena zalazak -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09800"/>
            <a:ext cx="6629400" cy="371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33800" y="6019800"/>
            <a:ext cx="4044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www.gostoljublje.com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pijac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828800"/>
            <a:ext cx="2590800" cy="168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U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790700"/>
            <a:ext cx="2287458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ZADRUG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828800"/>
            <a:ext cx="2819400" cy="161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thd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2365244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OPLA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733800"/>
            <a:ext cx="2743151" cy="172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5410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. </a:t>
            </a:r>
            <a:r>
              <a:rPr lang="sr-Latn-CS" dirty="0"/>
              <a:t>Povezanost primarne proizvodnje i prerade, uslužnih delatnosti i tržišta u celini ne postoji ili se u tragovima prepoznaje. Sela su optrećena lošom infrastrukturom-loši putevi , nema prevoza, signalizacije, internet </a:t>
            </a:r>
            <a:r>
              <a:rPr lang="sr-Latn-CS" dirty="0" smtClean="0"/>
              <a:t>nedostupan</a:t>
            </a:r>
            <a:r>
              <a:rPr lang="en-US" dirty="0" smtClean="0"/>
              <a:t>,</a:t>
            </a:r>
            <a:r>
              <a:rPr lang="en-US" dirty="0" err="1" smtClean="0"/>
              <a:t>promenljivi</a:t>
            </a:r>
            <a:r>
              <a:rPr lang="en-US" dirty="0" smtClean="0"/>
              <a:t> </a:t>
            </a:r>
            <a:r>
              <a:rPr lang="en-US" dirty="0" err="1" smtClean="0"/>
              <a:t>zakoni</a:t>
            </a:r>
            <a:r>
              <a:rPr lang="sr-Latn-CS" dirty="0" smtClean="0"/>
              <a:t>. </a:t>
            </a:r>
            <a:r>
              <a:rPr lang="sr-Latn-CS" dirty="0"/>
              <a:t>Klimatske </a:t>
            </a:r>
            <a:r>
              <a:rPr lang="sr-Latn-CS" smtClean="0"/>
              <a:t>promene dodatno </a:t>
            </a:r>
            <a:r>
              <a:rPr lang="sr-Latn-CS" dirty="0"/>
              <a:t>ugrožavaju opstanak velikog broja malih seoskih </a:t>
            </a:r>
            <a:r>
              <a:rPr lang="sr-Latn-CS" dirty="0" smtClean="0"/>
              <a:t>domaćinstava.  </a:t>
            </a:r>
            <a:endParaRPr lang="en-US" dirty="0"/>
          </a:p>
        </p:txBody>
      </p:sp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1" y="3763445"/>
            <a:ext cx="2286000" cy="161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sr-Latn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ozitivni trendovi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12294759_936025636463338_461068918811303392_nfbdd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260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et_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828800"/>
            <a:ext cx="2133600" cy="144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7526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upin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828800"/>
            <a:ext cx="1871663" cy="140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301421_733641420029471_10727202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657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lastenik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733800"/>
            <a:ext cx="21590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lina plastenik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638550"/>
            <a:ext cx="226060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5181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KUPINA I MALINA</a:t>
            </a:r>
          </a:p>
          <a:p>
            <a:r>
              <a:rPr lang="sr-Latn-RS" dirty="0" smtClean="0"/>
              <a:t>NAJBOLJA ISKORIŠĆENOST MALIH  PARCELA</a:t>
            </a:r>
          </a:p>
          <a:p>
            <a:r>
              <a:rPr lang="sr-Latn-RS" dirty="0" smtClean="0"/>
              <a:t>1he na otvorenom -12 tona: 1kg =200din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lastenik 3ara =1t ; bere se 6-7 meseci      cena 300-1200din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inisticki rubikon1_p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00200"/>
            <a:ext cx="2590800" cy="172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RACING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00200"/>
            <a:ext cx="2667000" cy="177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ka-drina-ribolov-fish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61996"/>
            <a:ext cx="2362200" cy="16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228600"/>
            <a:ext cx="8898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TURIZAM KAO ŠANSA ZA MALE FARME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irecigoykqlwrnfhauo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600200"/>
            <a:ext cx="2628852" cy="175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obanski-dani-2015-1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181600"/>
            <a:ext cx="2209800" cy="1451089"/>
          </a:xfrm>
          <a:prstGeom prst="rect">
            <a:avLst/>
          </a:prstGeom>
        </p:spPr>
      </p:pic>
      <p:pic>
        <p:nvPicPr>
          <p:cNvPr id="11" name="Picture 10" descr="porodicno-okupljanje-ruca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657600"/>
            <a:ext cx="5151120" cy="198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5715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Turističko tržište predstavlja  značajan resurs za poljoprivredu </a:t>
            </a:r>
            <a:r>
              <a:rPr lang="sr-Latn-CS" dirty="0" smtClean="0"/>
              <a:t> potencijalno je </a:t>
            </a:r>
            <a:r>
              <a:rPr lang="sr-Latn-CS" dirty="0"/>
              <a:t>tržište za </a:t>
            </a:r>
            <a:r>
              <a:rPr lang="sr-Latn-CS" dirty="0" smtClean="0"/>
              <a:t>viškove </a:t>
            </a:r>
            <a:r>
              <a:rPr lang="sr-Latn-CS" dirty="0"/>
              <a:t>nekonkurentne proizvodnje sa malih farmi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10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Latn-R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r-Latn-R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 ideje do biznisa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VAJ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229600" cy="33347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5943600"/>
            <a:ext cx="311309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WWW.GOSTOLJUBLJE.COM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4" descr="Gostoljublje 1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3468776" cy="227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5" descr="m lukovic 6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4495800"/>
            <a:ext cx="2057400" cy="144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Text Box 40"/>
          <p:cNvSpPr txBox="1">
            <a:spLocks noChangeArrowheads="1"/>
          </p:cNvSpPr>
          <p:nvPr/>
        </p:nvSpPr>
        <p:spPr bwMode="auto">
          <a:xfrm>
            <a:off x="5029200" y="396240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latin typeface="Garamond" pitchFamily="18" charset="0"/>
              </a:rPr>
              <a:t>    </a:t>
            </a:r>
            <a:r>
              <a:rPr lang="sr-Latn-CS" b="1" i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MLEKAR I STARI DEDIN VAJAT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173" name="Text Box 41"/>
          <p:cNvSpPr txBox="1">
            <a:spLocks noChangeArrowheads="1"/>
          </p:cNvSpPr>
          <p:nvPr/>
        </p:nvSpPr>
        <p:spPr bwMode="auto">
          <a:xfrm>
            <a:off x="1371600" y="3962400"/>
            <a:ext cx="201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i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KUĆA ZA GOSTE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174" name="Text Box 42"/>
          <p:cNvSpPr txBox="1">
            <a:spLocks noChangeArrowheads="1"/>
          </p:cNvSpPr>
          <p:nvPr/>
        </p:nvSpPr>
        <p:spPr bwMode="auto">
          <a:xfrm>
            <a:off x="6705600" y="6172200"/>
            <a:ext cx="336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 b="1" i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STARA KUĆA I KAČARA</a:t>
            </a:r>
            <a:endParaRPr lang="en-US" sz="1400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175" name="Picture 43" descr="gostoljublje_dvoriste_a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914" y="1676400"/>
            <a:ext cx="337688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44" descr="gostoljublje_dvoriste_a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286000" cy="152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Text Box 45"/>
          <p:cNvSpPr txBox="1">
            <a:spLocks noChangeArrowheads="1"/>
          </p:cNvSpPr>
          <p:nvPr/>
        </p:nvSpPr>
        <p:spPr bwMode="auto">
          <a:xfrm>
            <a:off x="4038600" y="6172200"/>
            <a:ext cx="110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i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KAČARA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178" name="Picture 46" descr="gostoljublje_enterijer_kuce_a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057400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9" name="Text Box 47"/>
          <p:cNvSpPr txBox="1">
            <a:spLocks noChangeArrowheads="1"/>
          </p:cNvSpPr>
          <p:nvPr/>
        </p:nvSpPr>
        <p:spPr bwMode="auto">
          <a:xfrm>
            <a:off x="457200" y="6096000"/>
            <a:ext cx="164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i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SOBA U KUĆI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180" name="WordArt 49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371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04800"/>
            <a:ext cx="4488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Prvi  koraci  2002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m lukovic 6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4191000"/>
            <a:ext cx="3962400" cy="233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12" descr="Gostoljublje 0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600200"/>
            <a:ext cx="4994275" cy="256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meštaj_kosjeri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09575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meštaj_divcibar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764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819400" y="152400"/>
            <a:ext cx="517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Dedin vajat 2004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874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Projekat Gostoljublje vajati 2005-2006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14800"/>
            <a:ext cx="4142673" cy="246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894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8deca izle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676400"/>
            <a:ext cx="3787885" cy="221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vajat maslacak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09800"/>
            <a:ext cx="2286000" cy="170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dfbdb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2288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1195</TotalTime>
  <Words>282</Words>
  <Application>Microsoft Office PowerPoint</Application>
  <PresentationFormat>On-screen Show (4:3)</PresentationFormat>
  <Paragraphs>66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PowerPoint Presentation</vt:lpstr>
      <vt:lpstr> Statistika </vt:lpstr>
      <vt:lpstr>Problemi</vt:lpstr>
      <vt:lpstr>Pozitivni trendovi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Korisnik</cp:lastModifiedBy>
  <cp:revision>6</cp:revision>
  <dcterms:created xsi:type="dcterms:W3CDTF">2016-03-07T18:14:06Z</dcterms:created>
  <dcterms:modified xsi:type="dcterms:W3CDTF">2016-05-13T11:08:24Z</dcterms:modified>
</cp:coreProperties>
</file>