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85" r:id="rId4"/>
    <p:sldId id="281" r:id="rId5"/>
    <p:sldId id="277" r:id="rId6"/>
    <p:sldId id="261" r:id="rId7"/>
    <p:sldId id="262" r:id="rId8"/>
    <p:sldId id="282" r:id="rId9"/>
    <p:sldId id="265" r:id="rId10"/>
    <p:sldId id="279" r:id="rId11"/>
    <p:sldId id="283" r:id="rId12"/>
    <p:sldId id="270" r:id="rId13"/>
    <p:sldId id="280" r:id="rId14"/>
    <p:sldId id="284" r:id="rId1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FF"/>
    <a:srgbClr val="006600"/>
    <a:srgbClr val="0000CC"/>
    <a:srgbClr val="008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08EF-F8A4-44B5-9DC6-67B9E7743BE6}" type="datetimeFigureOut">
              <a:rPr lang="sr-Cyrl-RS" smtClean="0"/>
              <a:t>8.5.2016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1A45-4931-45A1-8082-4BF698D1C3C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54141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08EF-F8A4-44B5-9DC6-67B9E7743BE6}" type="datetimeFigureOut">
              <a:rPr lang="sr-Cyrl-RS" smtClean="0"/>
              <a:t>8.5.2016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1A45-4931-45A1-8082-4BF698D1C3C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12050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08EF-F8A4-44B5-9DC6-67B9E7743BE6}" type="datetimeFigureOut">
              <a:rPr lang="sr-Cyrl-RS" smtClean="0"/>
              <a:t>8.5.2016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1A45-4931-45A1-8082-4BF698D1C3C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90364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08EF-F8A4-44B5-9DC6-67B9E7743BE6}" type="datetimeFigureOut">
              <a:rPr lang="sr-Cyrl-RS" smtClean="0"/>
              <a:t>8.5.2016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1A45-4931-45A1-8082-4BF698D1C3C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6705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08EF-F8A4-44B5-9DC6-67B9E7743BE6}" type="datetimeFigureOut">
              <a:rPr lang="sr-Cyrl-RS" smtClean="0"/>
              <a:t>8.5.2016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1A45-4931-45A1-8082-4BF698D1C3C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12854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08EF-F8A4-44B5-9DC6-67B9E7743BE6}" type="datetimeFigureOut">
              <a:rPr lang="sr-Cyrl-RS" smtClean="0"/>
              <a:t>8.5.2016</a:t>
            </a:fld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1A45-4931-45A1-8082-4BF698D1C3C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128672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08EF-F8A4-44B5-9DC6-67B9E7743BE6}" type="datetimeFigureOut">
              <a:rPr lang="sr-Cyrl-RS" smtClean="0"/>
              <a:t>8.5.2016</a:t>
            </a:fld>
            <a:endParaRPr lang="sr-Cyrl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1A45-4931-45A1-8082-4BF698D1C3C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08826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08EF-F8A4-44B5-9DC6-67B9E7743BE6}" type="datetimeFigureOut">
              <a:rPr lang="sr-Cyrl-RS" smtClean="0"/>
              <a:t>8.5.2016</a:t>
            </a:fld>
            <a:endParaRPr lang="sr-Cyrl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1A45-4931-45A1-8082-4BF698D1C3C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725588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08EF-F8A4-44B5-9DC6-67B9E7743BE6}" type="datetimeFigureOut">
              <a:rPr lang="sr-Cyrl-RS" smtClean="0"/>
              <a:t>8.5.2016</a:t>
            </a:fld>
            <a:endParaRPr lang="sr-Cyrl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1A45-4931-45A1-8082-4BF698D1C3C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091647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08EF-F8A4-44B5-9DC6-67B9E7743BE6}" type="datetimeFigureOut">
              <a:rPr lang="sr-Cyrl-RS" smtClean="0"/>
              <a:t>8.5.2016</a:t>
            </a:fld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1A45-4931-45A1-8082-4BF698D1C3C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687558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Cyrl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C08EF-F8A4-44B5-9DC6-67B9E7743BE6}" type="datetimeFigureOut">
              <a:rPr lang="sr-Cyrl-RS" smtClean="0"/>
              <a:t>8.5.2016</a:t>
            </a:fld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81A45-4931-45A1-8082-4BF698D1C3C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21371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C08EF-F8A4-44B5-9DC6-67B9E7743BE6}" type="datetimeFigureOut">
              <a:rPr lang="sr-Cyrl-RS" smtClean="0"/>
              <a:t>8.5.2016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81A45-4931-45A1-8082-4BF698D1C3C8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54662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rago Cvijanovic\Desktop\FOTOGRAFIJE MOJE\LIPOVICA I BELA REKA 04-05.04.2014\DSCN9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28903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3528" y="3330858"/>
            <a:ext cx="8604448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5400" b="1" dirty="0">
                <a:solidFill>
                  <a:srgbClr val="FF0000"/>
                </a:solidFill>
                <a:latin typeface="Comic Sans MS" pitchFamily="66" charset="0"/>
              </a:rPr>
              <a:t>ТУРИЗАМ У ФУНКЦИЈИ РАЗВОЈА РП СРБИЈЕ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9286" y="5436513"/>
            <a:ext cx="673293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sz="3200" b="1" dirty="0">
                <a:solidFill>
                  <a:srgbClr val="0000FF"/>
                </a:solidFill>
                <a:latin typeface="Comic Sans MS" pitchFamily="66" charset="0"/>
              </a:rPr>
              <a:t>Проф. др Драго ЦВИЈАНОВИЋ</a:t>
            </a:r>
            <a:endParaRPr lang="sr-Cyrl-RS" sz="32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20472" y="6453336"/>
            <a:ext cx="30168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rgbClr val="0000CC"/>
                </a:solidFill>
              </a:rPr>
              <a:t>1</a:t>
            </a:r>
            <a:endParaRPr lang="sr-Cyrl-RS" b="1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05472" y="6279703"/>
            <a:ext cx="504056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400" b="1" dirty="0">
                <a:solidFill>
                  <a:srgbClr val="FF0000"/>
                </a:solidFill>
                <a:latin typeface="Comic Sans MS" pitchFamily="66" charset="0"/>
              </a:rPr>
              <a:t>Лесковац, </a:t>
            </a:r>
            <a:r>
              <a:rPr lang="sr-Cyrl-RS" sz="2400" b="1" dirty="0" smtClean="0">
                <a:solidFill>
                  <a:srgbClr val="FF0000"/>
                </a:solidFill>
                <a:latin typeface="Comic Sans MS" pitchFamily="66" charset="0"/>
              </a:rPr>
              <a:t>19.05.2016.године</a:t>
            </a:r>
            <a:r>
              <a:rPr lang="sr-Cyrl-RS" sz="2400" b="1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sr-Cyrl-R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http://www.hit-vb.kg.ac.rs/templates/propeller-fjt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52" y="172244"/>
            <a:ext cx="7620000" cy="952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4371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1107074268_9c0d927d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36512" y="1169817"/>
            <a:ext cx="9108504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r-Cyrl-RS" sz="2800" b="1" dirty="0" smtClean="0">
                <a:solidFill>
                  <a:srgbClr val="FF0000"/>
                </a:solidFill>
                <a:latin typeface="Comic Sans MS" pitchFamily="66" charset="0"/>
              </a:rPr>
              <a:t>Да </a:t>
            </a:r>
            <a:r>
              <a:rPr lang="sr-Cyrl-RS" sz="2800" b="1" dirty="0">
                <a:solidFill>
                  <a:srgbClr val="FF0000"/>
                </a:solidFill>
                <a:latin typeface="Comic Sans MS" pitchFamily="66" charset="0"/>
              </a:rPr>
              <a:t>ли има вишка стамбеног простора у селима?</a:t>
            </a:r>
            <a:endParaRPr lang="sr-Cyrl-RS" sz="2800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sr-Cyrl-RS" sz="2800" b="1" dirty="0">
                <a:solidFill>
                  <a:srgbClr val="FF0000"/>
                </a:solidFill>
                <a:latin typeface="Comic Sans MS" pitchFamily="66" charset="0"/>
              </a:rPr>
              <a:t>Да ли има незапослених у </a:t>
            </a:r>
            <a:r>
              <a:rPr lang="sr-Cyrl-RS" sz="2800" b="1" dirty="0" smtClean="0">
                <a:solidFill>
                  <a:srgbClr val="FF0000"/>
                </a:solidFill>
                <a:latin typeface="Comic Sans MS" pitchFamily="66" charset="0"/>
              </a:rPr>
              <a:t>селу</a:t>
            </a:r>
            <a:r>
              <a:rPr lang="sr-Cyrl-RS" sz="2800" b="1" dirty="0">
                <a:solidFill>
                  <a:srgbClr val="FF0000"/>
                </a:solidFill>
                <a:latin typeface="Comic Sans MS" pitchFamily="66" charset="0"/>
              </a:rPr>
              <a:t>, Општини </a:t>
            </a:r>
            <a:r>
              <a:rPr lang="sr-Cyrl-RS" sz="2800" b="1" dirty="0" smtClean="0">
                <a:solidFill>
                  <a:srgbClr val="FF0000"/>
                </a:solidFill>
                <a:latin typeface="Comic Sans MS" pitchFamily="66" charset="0"/>
              </a:rPr>
              <a:t>и РС?</a:t>
            </a:r>
            <a:endParaRPr lang="sr-Cyrl-R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6512" y="2276872"/>
            <a:ext cx="9108504" cy="45243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sr-Cyrl-RS" sz="2400" b="1" dirty="0">
                <a:solidFill>
                  <a:srgbClr val="FF0000"/>
                </a:solidFill>
                <a:latin typeface="Comic Sans MS" pitchFamily="66" charset="0"/>
              </a:rPr>
              <a:t>Да ли има домаћих и иностраних гостију који би видели и уживали у:</a:t>
            </a:r>
            <a:endParaRPr lang="sr-Cyrl-RS" sz="24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sr-Cyrl-RS" sz="2400" b="1" dirty="0">
                <a:solidFill>
                  <a:srgbClr val="0000FF"/>
                </a:solidFill>
                <a:latin typeface="Comic Sans MS" pitchFamily="66" charset="0"/>
              </a:rPr>
              <a:t>нашим селима </a:t>
            </a: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(РП) </a:t>
            </a:r>
            <a:r>
              <a:rPr lang="sr-Cyrl-RS" sz="2400" b="1" dirty="0">
                <a:solidFill>
                  <a:srgbClr val="0000FF"/>
                </a:solidFill>
                <a:latin typeface="Comic Sans MS" pitchFamily="66" charset="0"/>
              </a:rPr>
              <a:t>Србије,</a:t>
            </a:r>
            <a:endParaRPr lang="sr-Cyrl-RS" sz="2400" dirty="0">
              <a:solidFill>
                <a:srgbClr val="0000FF"/>
              </a:solidFill>
              <a:latin typeface="Comic Sans MS" pitchFamily="66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sr-Cyrl-RS" sz="2400" b="1" dirty="0">
                <a:solidFill>
                  <a:srgbClr val="0066FF"/>
                </a:solidFill>
                <a:latin typeface="Comic Sans MS" pitchFamily="66" charset="0"/>
              </a:rPr>
              <a:t>посетама културно-историјским и верским споменицима,</a:t>
            </a:r>
            <a:endParaRPr lang="sr-Cyrl-RS" sz="2400" dirty="0">
              <a:solidFill>
                <a:srgbClr val="0066FF"/>
              </a:solidFill>
              <a:latin typeface="Comic Sans MS" pitchFamily="66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sr-Cyrl-RS" sz="2400" b="1" dirty="0">
                <a:solidFill>
                  <a:srgbClr val="0000FF"/>
                </a:solidFill>
                <a:latin typeface="Comic Sans MS" pitchFamily="66" charset="0"/>
              </a:rPr>
              <a:t>купању у нашим рекама, језерима, аквапарковима,</a:t>
            </a:r>
            <a:endParaRPr lang="sr-Cyrl-RS" sz="2400" dirty="0">
              <a:solidFill>
                <a:srgbClr val="0000FF"/>
              </a:solidFill>
              <a:latin typeface="Comic Sans MS" pitchFamily="66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sr-Cyrl-RS" sz="2400" b="1" dirty="0">
                <a:solidFill>
                  <a:srgbClr val="0066FF"/>
                </a:solidFill>
                <a:latin typeface="Comic Sans MS" pitchFamily="66" charset="0"/>
              </a:rPr>
              <a:t>лечењу и уживању у нашим бањама,</a:t>
            </a:r>
            <a:endParaRPr lang="sr-Cyrl-RS" sz="2400" dirty="0">
              <a:solidFill>
                <a:srgbClr val="0066FF"/>
              </a:solidFill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>
                <a:solidFill>
                  <a:srgbClr val="0000FF"/>
                </a:solidFill>
                <a:latin typeface="Comic Sans MS" pitchFamily="66" charset="0"/>
              </a:rPr>
              <a:t>вожњи у запрежним колима, на </a:t>
            </a: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мотору</a:t>
            </a:r>
            <a:r>
              <a:rPr lang="sr-Cyrl-RS" sz="2400" b="1" dirty="0">
                <a:solidFill>
                  <a:srgbClr val="0000FF"/>
                </a:solidFill>
                <a:latin typeface="Comic Sans MS" pitchFamily="66" charset="0"/>
              </a:rPr>
              <a:t>, на </a:t>
            </a: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бициклу,и/или џипу,</a:t>
            </a:r>
            <a:endParaRPr lang="sr-Cyrl-RS" sz="2400" dirty="0">
              <a:solidFill>
                <a:srgbClr val="0000FF"/>
              </a:solidFill>
              <a:latin typeface="Comic Sans MS" pitchFamily="66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sr-Cyrl-RS" sz="2400" b="1" dirty="0">
                <a:solidFill>
                  <a:srgbClr val="0066FF"/>
                </a:solidFill>
                <a:latin typeface="Comic Sans MS" pitchFamily="66" charset="0"/>
              </a:rPr>
              <a:t>конзумирању наше хране,</a:t>
            </a:r>
            <a:endParaRPr lang="sr-Cyrl-RS" sz="2400" dirty="0">
              <a:solidFill>
                <a:srgbClr val="0066FF"/>
              </a:solidFill>
              <a:latin typeface="Comic Sans MS" pitchFamily="66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sr-Cyrl-RS" sz="2400" b="1" dirty="0">
                <a:solidFill>
                  <a:srgbClr val="0000FF"/>
                </a:solidFill>
                <a:latin typeface="Comic Sans MS" pitchFamily="66" charset="0"/>
              </a:rPr>
              <a:t>конзумирању наших  вина, ракија, сокова и воде.</a:t>
            </a:r>
            <a:endParaRPr lang="sr-Cyrl-RS" sz="2400" dirty="0">
              <a:solidFill>
                <a:srgbClr val="0000FF"/>
              </a:solidFill>
              <a:latin typeface="Comic Sans MS" pitchFamily="66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sr-Cyrl-RS" sz="2400" b="1" dirty="0">
                <a:solidFill>
                  <a:srgbClr val="0066FF"/>
                </a:solidFill>
                <a:latin typeface="Comic Sans MS" pitchFamily="66" charset="0"/>
              </a:rPr>
              <a:t>активном учешћу у мобама, и на „ијадама</a:t>
            </a:r>
            <a:r>
              <a:rPr lang="sr-Cyrl-RS" sz="2400" b="1" dirty="0" smtClean="0">
                <a:solidFill>
                  <a:srgbClr val="0066FF"/>
                </a:solidFill>
                <a:latin typeface="Comic Sans MS" pitchFamily="66" charset="0"/>
              </a:rPr>
              <a:t>“ и … </a:t>
            </a:r>
            <a:r>
              <a:rPr lang="sr-Cyrl-RS" sz="2400" b="1" dirty="0">
                <a:solidFill>
                  <a:srgbClr val="0066FF"/>
                </a:solidFill>
                <a:latin typeface="Comic Sans MS" pitchFamily="66" charset="0"/>
              </a:rPr>
              <a:t>?</a:t>
            </a:r>
            <a:endParaRPr lang="sr-Cyrl-RS" sz="2400" dirty="0">
              <a:solidFill>
                <a:srgbClr val="0066FF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76456" y="6453336"/>
            <a:ext cx="4187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rgbClr val="0000CC"/>
                </a:solidFill>
              </a:rPr>
              <a:t>10</a:t>
            </a:r>
            <a:endParaRPr lang="sr-Cyrl-RS" b="1" dirty="0">
              <a:solidFill>
                <a:srgbClr val="0000CC"/>
              </a:solidFill>
            </a:endParaRPr>
          </a:p>
        </p:txBody>
      </p:sp>
      <p:pic>
        <p:nvPicPr>
          <p:cNvPr id="12" name="Picture 2" descr="http://www.hit-vb.kg.ac.rs/templates/propeller-fjt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40" y="64369"/>
            <a:ext cx="7620000" cy="952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663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rago Cvijanovic\Desktop\FOTOGRAFIJE MOJE\APARAT 2 19 11 2012\DSCN1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124744"/>
            <a:ext cx="9095160" cy="56323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У</a:t>
            </a:r>
            <a:r>
              <a:rPr lang="sr-Cyrl-RS" sz="2400" b="1" dirty="0">
                <a:solidFill>
                  <a:srgbClr val="FF0000"/>
                </a:solidFill>
                <a:latin typeface="Comic Sans MS" pitchFamily="66" charset="0"/>
              </a:rPr>
              <a:t>з уважавање компаративних предности сваког </a:t>
            </a:r>
            <a:r>
              <a:rPr lang="sr-Cyrl-RS" sz="2400" b="1" dirty="0" smtClean="0">
                <a:solidFill>
                  <a:srgbClr val="FF0000"/>
                </a:solidFill>
                <a:latin typeface="Comic Sans MS" pitchFamily="66" charset="0"/>
              </a:rPr>
              <a:t>РП, </a:t>
            </a:r>
            <a:r>
              <a:rPr lang="sr-Cyrl-RS" sz="2400" b="1" dirty="0">
                <a:solidFill>
                  <a:srgbClr val="FF0000"/>
                </a:solidFill>
                <a:latin typeface="Comic Sans MS" pitchFamily="66" charset="0"/>
              </a:rPr>
              <a:t>треба урадити следеће:</a:t>
            </a:r>
            <a:endParaRPr lang="sr-Cyrl-RS" sz="24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изградит</a:t>
            </a:r>
            <a:r>
              <a:rPr lang="sr-Cyrl-RS" sz="2400" b="1" dirty="0">
                <a:solidFill>
                  <a:srgbClr val="0000FF"/>
                </a:solidFill>
                <a:latin typeface="Comic Sans MS" pitchFamily="66" charset="0"/>
              </a:rPr>
              <a:t>и</a:t>
            </a: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 инфрaструктуру,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rgbClr val="0066FF"/>
                </a:solidFill>
                <a:latin typeface="Comic Sans MS" pitchFamily="66" charset="0"/>
              </a:rPr>
              <a:t>стимулисати </a:t>
            </a:r>
            <a:r>
              <a:rPr lang="sr-Cyrl-RS" sz="2400" b="1" dirty="0">
                <a:solidFill>
                  <a:srgbClr val="0066FF"/>
                </a:solidFill>
                <a:latin typeface="Comic Sans MS" pitchFamily="66" charset="0"/>
              </a:rPr>
              <a:t>адаптацију објеката за РТ</a:t>
            </a:r>
            <a:r>
              <a:rPr lang="sr-Cyrl-RS" sz="2400" b="1" dirty="0" smtClean="0">
                <a:solidFill>
                  <a:srgbClr val="0066FF"/>
                </a:solidFill>
                <a:latin typeface="Comic Sans MS" pitchFamily="66" charset="0"/>
              </a:rPr>
              <a:t>,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помоћи </a:t>
            </a:r>
            <a:r>
              <a:rPr lang="sr-Cyrl-RS" sz="2400" b="1" dirty="0">
                <a:solidFill>
                  <a:srgbClr val="0000FF"/>
                </a:solidFill>
                <a:latin typeface="Comic Sans MS" pitchFamily="66" charset="0"/>
              </a:rPr>
              <a:t>око стручног оспособљавања </a:t>
            </a: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становн. </a:t>
            </a:r>
            <a:r>
              <a:rPr lang="sr-Cyrl-RS" sz="2400" b="1" dirty="0">
                <a:solidFill>
                  <a:srgbClr val="0000FF"/>
                </a:solidFill>
                <a:latin typeface="Comic Sans MS" pitchFamily="66" charset="0"/>
              </a:rPr>
              <a:t>за РТ</a:t>
            </a: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,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rgbClr val="0066FF"/>
                </a:solidFill>
                <a:latin typeface="Comic Sans MS" pitchFamily="66" charset="0"/>
              </a:rPr>
              <a:t>помоћи </a:t>
            </a:r>
            <a:r>
              <a:rPr lang="sr-Cyrl-RS" sz="2400" b="1" dirty="0">
                <a:solidFill>
                  <a:srgbClr val="0066FF"/>
                </a:solidFill>
                <a:latin typeface="Comic Sans MS" pitchFamily="66" charset="0"/>
              </a:rPr>
              <a:t>око израде правила за оцену привлачности РП и ПГ за бављење РТ</a:t>
            </a:r>
            <a:r>
              <a:rPr lang="sr-Cyrl-RS" sz="2400" b="1" dirty="0" smtClean="0">
                <a:solidFill>
                  <a:srgbClr val="0066FF"/>
                </a:solidFill>
                <a:latin typeface="Comic Sans MS" pitchFamily="66" charset="0"/>
              </a:rPr>
              <a:t>, </a:t>
            </a:r>
            <a:r>
              <a:rPr lang="sr-Cyrl-RS" sz="2400" b="1" dirty="0">
                <a:solidFill>
                  <a:srgbClr val="0066FF"/>
                </a:solidFill>
                <a:latin typeface="Comic Sans MS" pitchFamily="66" charset="0"/>
              </a:rPr>
              <a:t>категоризације и промоције </a:t>
            </a:r>
            <a:r>
              <a:rPr lang="sr-Cyrl-RS" sz="2400" b="1" dirty="0" smtClean="0">
                <a:solidFill>
                  <a:srgbClr val="0066FF"/>
                </a:solidFill>
                <a:latin typeface="Comic Sans MS" pitchFamily="66" charset="0"/>
              </a:rPr>
              <a:t>т. објеката, и </a:t>
            </a:r>
            <a:r>
              <a:rPr lang="sr-Cyrl-RS" sz="2400" b="1" dirty="0">
                <a:solidFill>
                  <a:srgbClr val="0066FF"/>
                </a:solidFill>
                <a:latin typeface="Comic Sans MS" pitchFamily="66" charset="0"/>
              </a:rPr>
              <a:t>једниствене понуде </a:t>
            </a:r>
            <a:r>
              <a:rPr lang="sr-Cyrl-RS" sz="2400" b="1" dirty="0" smtClean="0">
                <a:solidFill>
                  <a:srgbClr val="0066FF"/>
                </a:solidFill>
                <a:latin typeface="Comic Sans MS" pitchFamily="66" charset="0"/>
              </a:rPr>
              <a:t>РТ,</a:t>
            </a:r>
            <a:endParaRPr lang="sr-Cyrl-RS" sz="2400" b="1" dirty="0">
              <a:solidFill>
                <a:srgbClr val="0066FF"/>
              </a:solidFill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стимулисати</a:t>
            </a:r>
            <a:r>
              <a:rPr lang="sr-Cyrl-RS" sz="2400" dirty="0" smtClean="0"/>
              <a:t>  </a:t>
            </a: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рејонизацију пољ. про. и р. туризмa,</a:t>
            </a:r>
            <a:endParaRPr lang="sr-Cyrl-RS" sz="2400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rgbClr val="0066FF"/>
                </a:solidFill>
                <a:latin typeface="Comic Sans MS" pitchFamily="66" charset="0"/>
              </a:rPr>
              <a:t>стимулисати </a:t>
            </a:r>
            <a:r>
              <a:rPr lang="en-US" sz="2400" b="1" dirty="0" smtClean="0">
                <a:solidFill>
                  <a:srgbClr val="0066FF"/>
                </a:solidFill>
                <a:latin typeface="Comic Sans MS" pitchFamily="66" charset="0"/>
              </a:rPr>
              <a:t>р</a:t>
            </a:r>
            <a:r>
              <a:rPr lang="sr-Cyrl-RS" sz="2400" b="1" dirty="0">
                <a:solidFill>
                  <a:srgbClr val="0066FF"/>
                </a:solidFill>
                <a:latin typeface="Comic Sans MS" pitchFamily="66" charset="0"/>
              </a:rPr>
              <a:t>егионализацију пољ. </a:t>
            </a:r>
            <a:r>
              <a:rPr lang="sr-Cyrl-RS" sz="2400" b="1" dirty="0" smtClean="0">
                <a:solidFill>
                  <a:srgbClr val="0066FF"/>
                </a:solidFill>
                <a:latin typeface="Comic Sans MS" pitchFamily="66" charset="0"/>
              </a:rPr>
              <a:t>про. </a:t>
            </a:r>
            <a:r>
              <a:rPr lang="sr-Cyrl-RS" sz="2400" b="1" dirty="0">
                <a:solidFill>
                  <a:srgbClr val="0066FF"/>
                </a:solidFill>
                <a:latin typeface="Comic Sans MS" pitchFamily="66" charset="0"/>
              </a:rPr>
              <a:t>и </a:t>
            </a:r>
            <a:r>
              <a:rPr lang="sr-Cyrl-RS" sz="2400" b="1" dirty="0" smtClean="0">
                <a:solidFill>
                  <a:srgbClr val="0066FF"/>
                </a:solidFill>
                <a:latin typeface="Comic Sans MS" pitchFamily="66" charset="0"/>
              </a:rPr>
              <a:t>р. туризмa</a:t>
            </a:r>
            <a:r>
              <a:rPr lang="sr-Cyrl-RS" sz="2400" b="1" dirty="0">
                <a:solidFill>
                  <a:srgbClr val="0066FF"/>
                </a:solidFill>
                <a:latin typeface="Comic Sans MS" pitchFamily="66" charset="0"/>
              </a:rPr>
              <a:t>,</a:t>
            </a:r>
            <a:endParaRPr lang="sr-Cyrl-RS" sz="2400" dirty="0">
              <a:solidFill>
                <a:srgbClr val="0066FF"/>
              </a:solidFill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стимулисати специјализацију </a:t>
            </a:r>
            <a:r>
              <a:rPr lang="sr-Cyrl-RS" sz="2400" b="1" dirty="0">
                <a:solidFill>
                  <a:srgbClr val="0000FF"/>
                </a:solidFill>
                <a:latin typeface="Comic Sans MS" pitchFamily="66" charset="0"/>
              </a:rPr>
              <a:t>пољ. про. и </a:t>
            </a: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р. туризмa</a:t>
            </a:r>
            <a:r>
              <a:rPr lang="sr-Cyrl-RS" sz="2400" b="1" dirty="0">
                <a:solidFill>
                  <a:srgbClr val="0000FF"/>
                </a:solidFill>
                <a:latin typeface="Comic Sans MS" pitchFamily="66" charset="0"/>
              </a:rPr>
              <a:t>,</a:t>
            </a:r>
            <a:endParaRPr lang="sr-Cyrl-RS" sz="2400" dirty="0">
              <a:solidFill>
                <a:srgbClr val="0000FF"/>
              </a:solidFill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 smtClean="0">
                <a:solidFill>
                  <a:srgbClr val="0066FF"/>
                </a:solidFill>
                <a:latin typeface="Comic Sans MS" pitchFamily="66" charset="0"/>
              </a:rPr>
              <a:t>помоћи </a:t>
            </a:r>
            <a:r>
              <a:rPr lang="sr-Cyrl-RS" sz="2400" b="1" dirty="0">
                <a:solidFill>
                  <a:srgbClr val="0066FF"/>
                </a:solidFill>
                <a:latin typeface="Comic Sans MS" pitchFamily="66" charset="0"/>
              </a:rPr>
              <a:t>организацију пољ. про. и </a:t>
            </a:r>
            <a:r>
              <a:rPr lang="sr-Cyrl-RS" sz="2400" b="1" dirty="0" smtClean="0">
                <a:solidFill>
                  <a:srgbClr val="0066FF"/>
                </a:solidFill>
                <a:latin typeface="Comic Sans MS" pitchFamily="66" charset="0"/>
              </a:rPr>
              <a:t>р. туризмa</a:t>
            </a:r>
            <a:r>
              <a:rPr lang="sr-Cyrl-RS" sz="2400" b="1" dirty="0">
                <a:solidFill>
                  <a:srgbClr val="0066FF"/>
                </a:solidFill>
                <a:latin typeface="Comic Sans MS" pitchFamily="66" charset="0"/>
              </a:rPr>
              <a:t>,</a:t>
            </a:r>
            <a:endParaRPr lang="sr-Cyrl-RS" sz="2400" dirty="0">
              <a:solidFill>
                <a:srgbClr val="0066FF"/>
              </a:solidFill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sr-Cyrl-RS" sz="2400" b="1" dirty="0">
                <a:solidFill>
                  <a:srgbClr val="0000FF"/>
                </a:solidFill>
                <a:latin typeface="Comic Sans MS" pitchFamily="66" charset="0"/>
              </a:rPr>
              <a:t>стимулисати </a:t>
            </a: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интересно повезивањe газдинстава којa </a:t>
            </a:r>
            <a:r>
              <a:rPr lang="sr-Cyrl-RS" sz="2400" b="1" dirty="0">
                <a:solidFill>
                  <a:srgbClr val="0000FF"/>
                </a:solidFill>
                <a:latin typeface="Comic Sans MS" pitchFamily="66" charset="0"/>
              </a:rPr>
              <a:t>се баве </a:t>
            </a: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пољ. про</a:t>
            </a:r>
            <a:r>
              <a:rPr lang="sr-Cyrl-RS" sz="2400" b="1" smtClean="0">
                <a:solidFill>
                  <a:srgbClr val="0000FF"/>
                </a:solidFill>
                <a:latin typeface="Comic Sans MS" pitchFamily="66" charset="0"/>
              </a:rPr>
              <a:t>., р. </a:t>
            </a: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туризмом</a:t>
            </a:r>
            <a:r>
              <a:rPr lang="sr-Cyrl-RS" sz="2400" b="1" dirty="0">
                <a:solidFill>
                  <a:srgbClr val="0000FF"/>
                </a:solidFill>
                <a:latin typeface="Comic Sans MS" pitchFamily="66" charset="0"/>
              </a:rPr>
              <a:t>, </a:t>
            </a: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саобраћајем, занатсвом</a:t>
            </a:r>
            <a:r>
              <a:rPr lang="sr-Cyrl-RS" sz="2400" b="1" dirty="0">
                <a:solidFill>
                  <a:srgbClr val="0000FF"/>
                </a:solidFill>
                <a:latin typeface="Comic Sans MS" pitchFamily="66" charset="0"/>
              </a:rPr>
              <a:t>, угоститељством, </a:t>
            </a: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трговином,  </a:t>
            </a:r>
            <a:r>
              <a:rPr lang="sr-Cyrl-RS" sz="2400" b="1" dirty="0">
                <a:solidFill>
                  <a:srgbClr val="0000FF"/>
                </a:solidFill>
                <a:latin typeface="Comic Sans MS" pitchFamily="66" charset="0"/>
              </a:rPr>
              <a:t>и др</a:t>
            </a:r>
            <a:r>
              <a:rPr lang="sr-Cyrl-RS" sz="2400" b="1" dirty="0" smtClean="0">
                <a:solidFill>
                  <a:srgbClr val="0000FF"/>
                </a:solidFill>
                <a:latin typeface="Comic Sans MS" pitchFamily="66" charset="0"/>
              </a:rPr>
              <a:t>.),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76456" y="6453336"/>
            <a:ext cx="4187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rgbClr val="0000CC"/>
                </a:solidFill>
              </a:rPr>
              <a:t>11</a:t>
            </a:r>
            <a:endParaRPr lang="sr-Cyrl-RS" b="1" dirty="0">
              <a:solidFill>
                <a:srgbClr val="0000CC"/>
              </a:solidFill>
            </a:endParaRPr>
          </a:p>
        </p:txBody>
      </p:sp>
      <p:pic>
        <p:nvPicPr>
          <p:cNvPr id="9" name="Picture 2" descr="http://www.hit-vb.kg.ac.rs/templates/propeller-fjt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4" y="44624"/>
            <a:ext cx="7620000" cy="952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1182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rago Cvijanovic\Desktop\FOTKE ZA PREZENTACIJE\ETNO SAJAM 27.11.2015\DSCN71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92" y="1236598"/>
            <a:ext cx="893970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3200" b="1" dirty="0">
                <a:solidFill>
                  <a:srgbClr val="FF0000"/>
                </a:solidFill>
                <a:latin typeface="Comic Sans MS" pitchFamily="66" charset="0"/>
              </a:rPr>
              <a:t>ШТА </a:t>
            </a:r>
            <a:r>
              <a:rPr lang="sr-Cyrl-RS" sz="3200" b="1" dirty="0" smtClean="0">
                <a:solidFill>
                  <a:srgbClr val="FF0000"/>
                </a:solidFill>
                <a:latin typeface="Comic Sans MS" pitchFamily="66" charset="0"/>
              </a:rPr>
              <a:t>НАМ </a:t>
            </a:r>
            <a:r>
              <a:rPr lang="sr-Cyrl-RS" sz="3200" b="1" dirty="0">
                <a:solidFill>
                  <a:srgbClr val="FF0000"/>
                </a:solidFill>
                <a:latin typeface="Comic Sans MS" pitchFamily="66" charset="0"/>
              </a:rPr>
              <a:t>ДОНОСИ </a:t>
            </a:r>
            <a:r>
              <a:rPr lang="sr-Cyrl-RS" sz="3200" b="1" dirty="0" smtClean="0">
                <a:solidFill>
                  <a:srgbClr val="FF0000"/>
                </a:solidFill>
                <a:latin typeface="Comic Sans MS" pitchFamily="66" charset="0"/>
              </a:rPr>
              <a:t>РАЗВОЈ РТ У </a:t>
            </a:r>
            <a:r>
              <a:rPr lang="sr-Cyrl-RS" sz="3200" b="1" dirty="0">
                <a:solidFill>
                  <a:srgbClr val="FF0000"/>
                </a:solidFill>
                <a:latin typeface="Comic Sans MS" pitchFamily="66" charset="0"/>
              </a:rPr>
              <a:t>РП</a:t>
            </a:r>
            <a:r>
              <a:rPr lang="sr-Cyrl-RS" sz="3200" b="1" dirty="0" smtClean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sr-Cyrl-R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6512" y="1988840"/>
            <a:ext cx="9180510" cy="47089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sr-Cyrl-RS" sz="2300" b="1" dirty="0">
                <a:solidFill>
                  <a:srgbClr val="0000FF"/>
                </a:solidFill>
                <a:latin typeface="Comic Sans MS" pitchFamily="66" charset="0"/>
              </a:rPr>
              <a:t>Активирање природних и привредних потенцијала </a:t>
            </a:r>
            <a:r>
              <a:rPr lang="sr-Cyrl-RS" sz="2300" b="1" dirty="0" smtClean="0">
                <a:solidFill>
                  <a:srgbClr val="0000FF"/>
                </a:solidFill>
                <a:latin typeface="Comic Sans MS" pitchFamily="66" charset="0"/>
              </a:rPr>
              <a:t>у РП,</a:t>
            </a:r>
            <a:endParaRPr lang="sr-Cyrl-RS" sz="2300" dirty="0">
              <a:latin typeface="Comic Sans MS" pitchFamily="66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sr-Cyrl-RS" sz="2300" b="1" dirty="0" smtClean="0">
                <a:solidFill>
                  <a:srgbClr val="0066FF"/>
                </a:solidFill>
                <a:latin typeface="Comic Sans MS" pitchFamily="66" charset="0"/>
              </a:rPr>
              <a:t>Повећање </a:t>
            </a:r>
            <a:r>
              <a:rPr lang="sr-Cyrl-RS" sz="2300" b="1" dirty="0">
                <a:solidFill>
                  <a:srgbClr val="0066FF"/>
                </a:solidFill>
                <a:latin typeface="Comic Sans MS" pitchFamily="66" charset="0"/>
              </a:rPr>
              <a:t>броја запослених у РП;</a:t>
            </a:r>
            <a:endParaRPr lang="sr-Cyrl-RS" sz="2300" dirty="0">
              <a:solidFill>
                <a:srgbClr val="0066FF"/>
              </a:solidFill>
              <a:latin typeface="Comic Sans MS" pitchFamily="66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sr-Cyrl-RS" sz="2300" b="1" dirty="0">
                <a:solidFill>
                  <a:srgbClr val="0000FF"/>
                </a:solidFill>
                <a:latin typeface="Comic Sans MS" pitchFamily="66" charset="0"/>
              </a:rPr>
              <a:t>Равномерно упошљавање свих чланова домаћинства;</a:t>
            </a:r>
            <a:endParaRPr lang="sr-Cyrl-RS" sz="2300" dirty="0">
              <a:solidFill>
                <a:srgbClr val="0000FF"/>
              </a:solidFill>
              <a:latin typeface="Comic Sans MS" pitchFamily="66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300" b="1" dirty="0">
                <a:solidFill>
                  <a:srgbClr val="0066FF"/>
                </a:solidFill>
                <a:latin typeface="Comic Sans MS" pitchFamily="66" charset="0"/>
              </a:rPr>
              <a:t>О</a:t>
            </a:r>
            <a:r>
              <a:rPr lang="sr-Cyrl-RS" sz="2300" b="1" dirty="0">
                <a:solidFill>
                  <a:srgbClr val="0066FF"/>
                </a:solidFill>
                <a:latin typeface="Comic Sans MS" pitchFamily="66" charset="0"/>
              </a:rPr>
              <a:t>птимално коришћење природних ресурса и изграђених стамбених објеката у РП;</a:t>
            </a:r>
            <a:endParaRPr lang="sr-Cyrl-RS" sz="2300" b="1" dirty="0" smtClean="0">
              <a:solidFill>
                <a:srgbClr val="0066FF"/>
              </a:solidFill>
              <a:latin typeface="Comic Sans MS" pitchFamily="66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300" b="1" dirty="0">
                <a:solidFill>
                  <a:srgbClr val="0000FF"/>
                </a:solidFill>
                <a:latin typeface="Comic Sans MS" pitchFamily="66" charset="0"/>
              </a:rPr>
              <a:t>Н</a:t>
            </a:r>
            <a:r>
              <a:rPr lang="sr-Cyrl-RS" sz="2300" b="1" dirty="0">
                <a:solidFill>
                  <a:srgbClr val="0000FF"/>
                </a:solidFill>
                <a:latin typeface="Comic Sans MS" pitchFamily="66" charset="0"/>
              </a:rPr>
              <a:t>ајбољи „извоз“ ППП и др. производа;</a:t>
            </a:r>
            <a:endParaRPr lang="sr-Cyrl-RS" sz="2300" dirty="0">
              <a:solidFill>
                <a:srgbClr val="0000FF"/>
              </a:solidFill>
              <a:latin typeface="Comic Sans MS" pitchFamily="66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300" b="1" dirty="0">
                <a:solidFill>
                  <a:srgbClr val="0066FF"/>
                </a:solidFill>
                <a:latin typeface="Comic Sans MS" pitchFamily="66" charset="0"/>
              </a:rPr>
              <a:t>М</a:t>
            </a:r>
            <a:r>
              <a:rPr lang="sr-Cyrl-RS" sz="2300" b="1" dirty="0">
                <a:solidFill>
                  <a:srgbClr val="0066FF"/>
                </a:solidFill>
                <a:latin typeface="Comic Sans MS" pitchFamily="66" charset="0"/>
              </a:rPr>
              <a:t>ањи трошкови за „извоз“ ППП;</a:t>
            </a:r>
            <a:endParaRPr lang="sr-Cyrl-RS" sz="2300" dirty="0">
              <a:solidFill>
                <a:srgbClr val="0066FF"/>
              </a:solidFill>
              <a:latin typeface="Comic Sans MS" pitchFamily="66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sr-Cyrl-RS" sz="2300" b="1" dirty="0">
                <a:solidFill>
                  <a:srgbClr val="0000FF"/>
                </a:solidFill>
                <a:latin typeface="Comic Sans MS" pitchFamily="66" charset="0"/>
              </a:rPr>
              <a:t>Укључивање малих п. газдинстава у тржишне токове;</a:t>
            </a:r>
            <a:endParaRPr lang="sr-Cyrl-RS" sz="2300" dirty="0">
              <a:solidFill>
                <a:srgbClr val="0000FF"/>
              </a:solidFill>
              <a:latin typeface="Comic Sans MS" pitchFamily="66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300" b="1" dirty="0">
                <a:solidFill>
                  <a:srgbClr val="0066FF"/>
                </a:solidFill>
                <a:latin typeface="Comic Sans MS" pitchFamily="66" charset="0"/>
              </a:rPr>
              <a:t>Б</a:t>
            </a:r>
            <a:r>
              <a:rPr lang="sr-Cyrl-RS" sz="2300" b="1" dirty="0">
                <a:solidFill>
                  <a:srgbClr val="0066FF"/>
                </a:solidFill>
                <a:latin typeface="Comic Sans MS" pitchFamily="66" charset="0"/>
              </a:rPr>
              <a:t>оље вредновање рада у пољопривреди и свим осталим делатностима;</a:t>
            </a:r>
            <a:endParaRPr lang="sr-Cyrl-RS" sz="2300" dirty="0">
              <a:solidFill>
                <a:srgbClr val="0066FF"/>
              </a:solidFill>
              <a:latin typeface="Comic Sans MS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300" b="1" dirty="0" smtClean="0">
                <a:solidFill>
                  <a:srgbClr val="0000FF"/>
                </a:solidFill>
                <a:latin typeface="Comic Sans MS" pitchFamily="66" charset="0"/>
              </a:rPr>
              <a:t>О</a:t>
            </a:r>
            <a:r>
              <a:rPr lang="sr-Cyrl-RS" sz="2300" b="1" dirty="0">
                <a:solidFill>
                  <a:srgbClr val="0000FF"/>
                </a:solidFill>
                <a:latin typeface="Comic Sans MS" pitchFamily="66" charset="0"/>
              </a:rPr>
              <a:t>чување природних и </a:t>
            </a:r>
            <a:r>
              <a:rPr lang="sr-Cyrl-RS" sz="2300" b="1" dirty="0" smtClean="0">
                <a:solidFill>
                  <a:srgbClr val="0000FF"/>
                </a:solidFill>
                <a:latin typeface="Comic Sans MS" pitchFamily="66" charset="0"/>
              </a:rPr>
              <a:t>осталих лепота </a:t>
            </a:r>
            <a:r>
              <a:rPr lang="sr-Cyrl-RS" sz="2300" b="1" dirty="0">
                <a:solidFill>
                  <a:srgbClr val="0000FF"/>
                </a:solidFill>
                <a:latin typeface="Comic Sans MS" pitchFamily="66" charset="0"/>
              </a:rPr>
              <a:t>наших РП;</a:t>
            </a:r>
            <a:endParaRPr lang="sr-Cyrl-RS" sz="2300" dirty="0">
              <a:solidFill>
                <a:srgbClr val="0000FF"/>
              </a:solidFill>
              <a:latin typeface="Comic Sans MS" pitchFamily="66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300" b="1" dirty="0">
                <a:solidFill>
                  <a:srgbClr val="0066FF"/>
                </a:solidFill>
                <a:latin typeface="Comic Sans MS" pitchFamily="66" charset="0"/>
              </a:rPr>
              <a:t>У</a:t>
            </a:r>
            <a:r>
              <a:rPr lang="sr-Cyrl-RS" sz="2300" b="1" dirty="0">
                <a:solidFill>
                  <a:srgbClr val="0066FF"/>
                </a:solidFill>
                <a:latin typeface="Comic Sans MS" pitchFamily="66" charset="0"/>
              </a:rPr>
              <a:t>познавање других култура и народа;</a:t>
            </a:r>
            <a:endParaRPr lang="sr-Cyrl-RS" sz="2300" dirty="0">
              <a:solidFill>
                <a:srgbClr val="0066FF"/>
              </a:solidFill>
              <a:latin typeface="Comic Sans MS" pitchFamily="66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sr-Cyrl-RS" sz="2300" b="1" dirty="0">
                <a:solidFill>
                  <a:srgbClr val="0000FF"/>
                </a:solidFill>
                <a:latin typeface="Comic Sans MS" pitchFamily="66" charset="0"/>
              </a:rPr>
              <a:t>Укупан привредни развој тог РП и државе у целини.</a:t>
            </a:r>
            <a:endParaRPr lang="sr-Cyrl-RS" sz="23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76456" y="6453336"/>
            <a:ext cx="4187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rgbClr val="0000CC"/>
                </a:solidFill>
              </a:rPr>
              <a:t>12</a:t>
            </a:r>
            <a:endParaRPr lang="sr-Cyrl-RS" b="1" dirty="0">
              <a:solidFill>
                <a:srgbClr val="0000CC"/>
              </a:solidFill>
            </a:endParaRPr>
          </a:p>
        </p:txBody>
      </p:sp>
      <p:pic>
        <p:nvPicPr>
          <p:cNvPr id="12" name="Picture 2" descr="http://www.hit-vb.kg.ac.rs/templates/propeller-fjt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" y="116632"/>
            <a:ext cx="7620000" cy="952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427169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FOTOGRAFIJE SVE\FOTOGRAFIJE DO 10 10 2014\FOTOGRAFIJE MOJE\BROD, MODRIČA I LONČARI 02-04. 08.2013\DSCN5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1680" y="5817458"/>
            <a:ext cx="569098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Comic Sans MS" pitchFamily="66" charset="0"/>
              </a:rPr>
              <a:t>Х</a:t>
            </a:r>
            <a:r>
              <a:rPr lang="sr-Cyrl-RS" sz="4000" b="1" dirty="0">
                <a:solidFill>
                  <a:srgbClr val="0000FF"/>
                </a:solidFill>
                <a:latin typeface="Comic Sans MS" pitchFamily="66" charset="0"/>
              </a:rPr>
              <a:t>вала вам на пажњи!</a:t>
            </a:r>
            <a:endParaRPr lang="sr-Cyrl-RS" sz="40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76456" y="6453336"/>
            <a:ext cx="4187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rgbClr val="0000CC"/>
                </a:solidFill>
              </a:rPr>
              <a:t>13</a:t>
            </a:r>
            <a:endParaRPr lang="sr-Cyrl-RS" b="1" dirty="0">
              <a:solidFill>
                <a:srgbClr val="0000CC"/>
              </a:solidFill>
            </a:endParaRPr>
          </a:p>
        </p:txBody>
      </p:sp>
      <p:pic>
        <p:nvPicPr>
          <p:cNvPr id="13" name="Picture 2" descr="http://www.hit-vb.kg.ac.rs/templates/propeller-fjt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4" y="172244"/>
            <a:ext cx="7620000" cy="952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5606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531440"/>
            <a:ext cx="9361040" cy="738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60493" y="5301208"/>
            <a:ext cx="569098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Х</a:t>
            </a:r>
            <a:r>
              <a:rPr lang="sr-Cyrl-RS" sz="4000" b="1" dirty="0">
                <a:solidFill>
                  <a:srgbClr val="FF0000"/>
                </a:solidFill>
                <a:latin typeface="Comic Sans MS" pitchFamily="66" charset="0"/>
              </a:rPr>
              <a:t>вала вам на пажњи!</a:t>
            </a:r>
            <a:endParaRPr lang="sr-Cyrl-R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76456" y="6453336"/>
            <a:ext cx="4187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rgbClr val="0000CC"/>
                </a:solidFill>
              </a:rPr>
              <a:t>14</a:t>
            </a:r>
            <a:endParaRPr lang="sr-Cyrl-RS" b="1" dirty="0">
              <a:solidFill>
                <a:srgbClr val="0000CC"/>
              </a:solidFill>
            </a:endParaRPr>
          </a:p>
        </p:txBody>
      </p:sp>
      <p:pic>
        <p:nvPicPr>
          <p:cNvPr id="9" name="Picture 2" descr="http://www.hit-vb.kg.ac.rs/templates/propeller-fjt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4" y="172244"/>
            <a:ext cx="7620000" cy="952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237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rago Cvijanovic\Desktop\FOTOGRAFIJE MOJE\LIPOVICA I BELA REKA 04-05.04.2014\DSCN9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9512" y="1584369"/>
            <a:ext cx="9577064" cy="40318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r-Cyrl-RS" sz="3200" b="1" dirty="0">
                <a:solidFill>
                  <a:srgbClr val="FF0000"/>
                </a:solidFill>
                <a:latin typeface="Comic Sans MS" pitchFamily="66" charset="0"/>
              </a:rPr>
              <a:t>Кава је наша пољопривредна производња данас:</a:t>
            </a:r>
            <a:endParaRPr lang="sr-Cyrl-RS" sz="3200" dirty="0">
              <a:solidFill>
                <a:srgbClr val="FF0000"/>
              </a:solidFill>
              <a:latin typeface="Comic Sans MS" pitchFamily="66" charset="0"/>
            </a:endParaRPr>
          </a:p>
          <a:p>
            <a:pPr lvl="0"/>
            <a:r>
              <a:rPr lang="sr-Cyrl-RS" sz="3200" b="1" dirty="0">
                <a:solidFill>
                  <a:srgbClr val="FF0000"/>
                </a:solidFill>
                <a:latin typeface="Comic Sans MS" pitchFamily="66" charset="0"/>
              </a:rPr>
              <a:t>Не</a:t>
            </a:r>
            <a:r>
              <a:rPr lang="sr-Cyrl-RS" sz="3200" b="1" dirty="0">
                <a:solidFill>
                  <a:srgbClr val="0000FF"/>
                </a:solidFill>
                <a:latin typeface="Comic Sans MS" pitchFamily="66" charset="0"/>
              </a:rPr>
              <a:t> стандардног квалитета,</a:t>
            </a:r>
            <a:endParaRPr lang="sr-Cyrl-RS" sz="3200" dirty="0">
              <a:solidFill>
                <a:srgbClr val="0000FF"/>
              </a:solidFill>
              <a:latin typeface="Comic Sans MS" pitchFamily="66" charset="0"/>
            </a:endParaRPr>
          </a:p>
          <a:p>
            <a:pPr lvl="0"/>
            <a:r>
              <a:rPr lang="sr-Cyrl-RS" sz="3200" b="1" dirty="0">
                <a:solidFill>
                  <a:srgbClr val="FF0000"/>
                </a:solidFill>
                <a:latin typeface="Comic Sans MS" pitchFamily="66" charset="0"/>
              </a:rPr>
              <a:t>Не </a:t>
            </a:r>
            <a:r>
              <a:rPr lang="sr-Cyrl-RS" sz="3200" b="1" dirty="0">
                <a:solidFill>
                  <a:srgbClr val="0000FF"/>
                </a:solidFill>
                <a:latin typeface="Comic Sans MS" pitchFamily="66" charset="0"/>
              </a:rPr>
              <a:t>уједначених квантитета (количина),</a:t>
            </a:r>
            <a:endParaRPr lang="sr-Cyrl-RS" sz="3200" dirty="0">
              <a:solidFill>
                <a:srgbClr val="0000FF"/>
              </a:solidFill>
              <a:latin typeface="Comic Sans MS" pitchFamily="66" charset="0"/>
            </a:endParaRPr>
          </a:p>
          <a:p>
            <a:pPr lvl="0"/>
            <a:r>
              <a:rPr lang="sr-Cyrl-RS" sz="3200" b="1" dirty="0">
                <a:solidFill>
                  <a:srgbClr val="FF0000"/>
                </a:solidFill>
                <a:latin typeface="Comic Sans MS" pitchFamily="66" charset="0"/>
              </a:rPr>
              <a:t>Не</a:t>
            </a:r>
            <a:r>
              <a:rPr lang="sr-Cyrl-RS" sz="3200" b="1" dirty="0">
                <a:solidFill>
                  <a:srgbClr val="0000FF"/>
                </a:solidFill>
                <a:latin typeface="Comic Sans MS" pitchFamily="66" charset="0"/>
              </a:rPr>
              <a:t> устаљног континуитета (испорука),</a:t>
            </a:r>
            <a:endParaRPr lang="sr-Cyrl-RS" sz="3200" dirty="0">
              <a:solidFill>
                <a:srgbClr val="0000FF"/>
              </a:solidFill>
              <a:latin typeface="Comic Sans MS" pitchFamily="66" charset="0"/>
            </a:endParaRPr>
          </a:p>
          <a:p>
            <a:pPr lvl="0"/>
            <a:r>
              <a:rPr lang="sr-Cyrl-RS" sz="3200" b="1" dirty="0">
                <a:solidFill>
                  <a:srgbClr val="FF0000"/>
                </a:solidFill>
                <a:latin typeface="Comic Sans MS" pitchFamily="66" charset="0"/>
              </a:rPr>
              <a:t>Не</a:t>
            </a:r>
            <a:r>
              <a:rPr lang="sr-Cyrl-RS" sz="3200" b="1" dirty="0">
                <a:solidFill>
                  <a:srgbClr val="0000FF"/>
                </a:solidFill>
                <a:latin typeface="Comic Sans MS" pitchFamily="66" charset="0"/>
              </a:rPr>
              <a:t> сигурне контроле,</a:t>
            </a:r>
            <a:endParaRPr lang="sr-Cyrl-RS" sz="3200" dirty="0">
              <a:solidFill>
                <a:srgbClr val="0000FF"/>
              </a:solidFill>
              <a:latin typeface="Comic Sans MS" pitchFamily="66" charset="0"/>
            </a:endParaRPr>
          </a:p>
          <a:p>
            <a:pPr lvl="0"/>
            <a:r>
              <a:rPr lang="sr-Cyrl-RS" sz="3200" b="1" dirty="0">
                <a:solidFill>
                  <a:srgbClr val="FF0000"/>
                </a:solidFill>
                <a:latin typeface="Comic Sans MS" pitchFamily="66" charset="0"/>
              </a:rPr>
              <a:t>Не</a:t>
            </a:r>
            <a:r>
              <a:rPr lang="sr-Cyrl-RS" sz="3200" b="1" dirty="0">
                <a:solidFill>
                  <a:srgbClr val="0000FF"/>
                </a:solidFill>
                <a:latin typeface="Comic Sans MS" pitchFamily="66" charset="0"/>
              </a:rPr>
              <a:t> конкурентна, и</a:t>
            </a:r>
            <a:endParaRPr lang="sr-Cyrl-RS" sz="3200" dirty="0">
              <a:solidFill>
                <a:srgbClr val="0000FF"/>
              </a:solidFill>
              <a:latin typeface="Comic Sans MS" pitchFamily="66" charset="0"/>
            </a:endParaRPr>
          </a:p>
          <a:p>
            <a:pPr lvl="0"/>
            <a:r>
              <a:rPr lang="sr-Cyrl-RS" sz="3200" b="1" dirty="0">
                <a:solidFill>
                  <a:srgbClr val="FF0000"/>
                </a:solidFill>
                <a:latin typeface="Comic Sans MS" pitchFamily="66" charset="0"/>
              </a:rPr>
              <a:t>НЕМА КАПИТАЛА ЗА БРЖИ РАЗВОЈ!!!</a:t>
            </a:r>
            <a:endParaRPr lang="sr-Cyrl-R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20472" y="6453336"/>
            <a:ext cx="30168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rgbClr val="0000CC"/>
                </a:solidFill>
              </a:rPr>
              <a:t>2</a:t>
            </a:r>
            <a:endParaRPr lang="sr-Cyrl-RS" b="1" dirty="0">
              <a:solidFill>
                <a:srgbClr val="0000CC"/>
              </a:solidFill>
            </a:endParaRPr>
          </a:p>
        </p:txBody>
      </p:sp>
      <p:pic>
        <p:nvPicPr>
          <p:cNvPr id="10" name="Picture 2" descr="http://www.hit-vb.kg.ac.rs/templates/propeller-fjt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4" y="100236"/>
            <a:ext cx="7620000" cy="952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40065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820472" y="6453336"/>
            <a:ext cx="30168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rgbClr val="0000CC"/>
                </a:solidFill>
              </a:rPr>
              <a:t>2</a:t>
            </a:r>
            <a:endParaRPr lang="sr-Cyrl-RS" b="1" dirty="0">
              <a:solidFill>
                <a:srgbClr val="0000CC"/>
              </a:solidFill>
            </a:endParaRPr>
          </a:p>
        </p:txBody>
      </p:sp>
      <p:pic>
        <p:nvPicPr>
          <p:cNvPr id="8" name="Picture 2" descr="RIMG00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 descr="253395395_6c40a37b38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13" y="2348"/>
            <a:ext cx="4470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hit-vb.kg.ac.rs/templates/propeller-fjt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4" y="100236"/>
            <a:ext cx="7620000" cy="952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1073696" y="2060848"/>
            <a:ext cx="6960096" cy="41549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RS" sz="4000" b="1" dirty="0" smtClean="0">
                <a:solidFill>
                  <a:srgbClr val="FF0000"/>
                </a:solidFill>
                <a:latin typeface="Comic Sans MS" pitchFamily="66" charset="0"/>
              </a:rPr>
              <a:t>Какво је наше село (РП)?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r-Cyrl-RS" sz="3200" b="1" dirty="0" smtClean="0">
                <a:solidFill>
                  <a:srgbClr val="0000FF"/>
                </a:solidFill>
                <a:latin typeface="Comic Sans MS" pitchFamily="66" charset="0"/>
              </a:rPr>
              <a:t>девастирано</a:t>
            </a:r>
            <a:r>
              <a:rPr lang="sr-Cyrl-RS" sz="3200" b="1" dirty="0">
                <a:solidFill>
                  <a:srgbClr val="0000FF"/>
                </a:solidFill>
                <a:latin typeface="Comic Sans MS" pitchFamily="66" charset="0"/>
              </a:rPr>
              <a:t>,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r-Cyrl-RS" sz="3200" b="1" dirty="0">
                <a:solidFill>
                  <a:srgbClr val="0000FF"/>
                </a:solidFill>
                <a:latin typeface="Comic Sans MS" pitchFamily="66" charset="0"/>
              </a:rPr>
              <a:t>опустело,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r-Cyrl-RS" sz="3200" b="1" dirty="0">
                <a:solidFill>
                  <a:srgbClr val="0000FF"/>
                </a:solidFill>
                <a:latin typeface="Comic Sans MS" pitchFamily="66" charset="0"/>
              </a:rPr>
              <a:t>уништено,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r-Cyrl-RS" sz="3200" b="1" dirty="0" smtClean="0">
                <a:solidFill>
                  <a:srgbClr val="0000FF"/>
                </a:solidFill>
                <a:latin typeface="Comic Sans MS" pitchFamily="66" charset="0"/>
              </a:rPr>
              <a:t>остар</a:t>
            </a:r>
            <a:r>
              <a:rPr lang="sr-Cyrl-RS" sz="3200" b="1" dirty="0">
                <a:solidFill>
                  <a:srgbClr val="0000FF"/>
                </a:solidFill>
                <a:latin typeface="Comic Sans MS" pitchFamily="66" charset="0"/>
              </a:rPr>
              <a:t>и</a:t>
            </a:r>
            <a:r>
              <a:rPr lang="sr-Cyrl-RS" sz="3200" b="1" dirty="0" smtClean="0">
                <a:solidFill>
                  <a:srgbClr val="0000FF"/>
                </a:solidFill>
                <a:latin typeface="Comic Sans MS" pitchFamily="66" charset="0"/>
              </a:rPr>
              <a:t>ло</a:t>
            </a:r>
            <a:r>
              <a:rPr lang="sr-Cyrl-RS" sz="3200" b="1" dirty="0">
                <a:solidFill>
                  <a:srgbClr val="0000FF"/>
                </a:solidFill>
                <a:latin typeface="Comic Sans MS" pitchFamily="66" charset="0"/>
              </a:rPr>
              <a:t>,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r-Cyrl-RS" sz="3200" b="1" dirty="0">
                <a:solidFill>
                  <a:srgbClr val="0000FF"/>
                </a:solidFill>
                <a:latin typeface="Comic Sans MS" pitchFamily="66" charset="0"/>
              </a:rPr>
              <a:t>напуштено,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r-Cyrl-RS" sz="3200" b="1" dirty="0">
                <a:solidFill>
                  <a:srgbClr val="0000FF"/>
                </a:solidFill>
                <a:latin typeface="Comic Sans MS" pitchFamily="66" charset="0"/>
              </a:rPr>
              <a:t>оронуло</a:t>
            </a:r>
            <a:r>
              <a:rPr lang="sr-Cyrl-RS" sz="3200" b="1" dirty="0" smtClean="0">
                <a:solidFill>
                  <a:srgbClr val="0000FF"/>
                </a:solidFill>
                <a:latin typeface="Comic Sans MS" pitchFamily="66" charset="0"/>
              </a:rPr>
              <a:t>,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r-Cyrl-RS" sz="3200" b="1" dirty="0" smtClean="0">
                <a:solidFill>
                  <a:srgbClr val="0000FF"/>
                </a:solidFill>
                <a:latin typeface="Comic Sans MS" pitchFamily="66" charset="0"/>
              </a:rPr>
              <a:t>архитектонски унакажено, и 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48464" y="6381328"/>
            <a:ext cx="30168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rgbClr val="0000CC"/>
                </a:solidFill>
              </a:rPr>
              <a:t>3</a:t>
            </a:r>
            <a:endParaRPr lang="sr-Cyrl-R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41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rago Cvijanovic\Desktop\FOTOGRAFIJE MOJE\LIPOVICA I BELA REKA 04-05.04.2014\DSCN94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504" y="1364575"/>
            <a:ext cx="825881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3600" b="1" dirty="0">
                <a:solidFill>
                  <a:srgbClr val="0000FF"/>
                </a:solidFill>
                <a:latin typeface="Comic Sans MS" pitchFamily="66" charset="0"/>
              </a:rPr>
              <a:t>Да ли треба продавати примарне ПП, или њихове прерађевине? </a:t>
            </a:r>
            <a:endParaRPr lang="sr-Cyrl-RS" sz="36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" name="AutoShape 4" descr="data:image/jpeg;base64,/9j/4AAQSkZJRgABAQAAAQABAAD/2wCEAAkGBxMTEhAUExQSFhIUEBUQFBUQEBUQEBYUFxIXFhUVFxYeHSggGBolGxYXITEhJSkrLi4wFx8zODMsNygtLisBCgoKDg0OGxAQGzAkHyYsLywsMCwsLywsLCwuLCwsLCwsLCwvLCwsLCwsLCwsLCwsLCwvLCwsLCwsLCwsLCwsLP/AABEIAOwA1gMBEQACEQEDEQH/xAAbAAEAAgMBAQAAAAAAAAAAAAAABAUCAwYBB//EAEAQAAICAQIDAwoDBQYHAQAAAAABAhEDBCEFEjFBUWEGEyIyUnGBkaHBkrHRFCNCcvAHYoKywuElM4OTotLxFf/EABoBAQACAwEAAAAAAAAAAAAAAAADBAECBQb/xAA4EQEAAgECBAIIBAQGAwAAAAAAAQIDESEEEjFBBVETIjJhcZGh0YGxwfAUFTNCBiM0Q1LhYoKS/9oADAMBAAIRAxEAPwD7iAAAAAAAAAAAAAAAAAAAAAAAAAAAAAAAAAAAAAAAAAAAAAAAAAAAAAAAAAAAAAAAAAAAAAAAAAAAAAAAAAAAAAAAAAAAAAAAAAAAAAAAAAAA57y38o3odOskYKc5ZFjipPlirTbb7XsuniT8Ph9LbSZR5b8ldXCcR/tI1alBQ8zG1b/dt+z3y8WXacFSdddVfLxE1mIj99PutPJ3y8zz5/OrHKo8y5YuDvmku99yI83C1rpypMOWbROv73l3/DdX53FjyJVzwUqu6tbq+0o2ry2mFhJNQAAAAAAAAAAAAAAAAAAAAAAAAAFdxjhGHUebjngpxjNzUZN8vNytW0uuzfU3pktT2Z0YtWLdVVxngGkUFWm0+y2fmIN/NoxOfJ/yn5sejrPWIcto9NCM6jCCTTTUYRSfv2Hpbz1tPzZisR0h9E4TiUcOKMVSUFS+BiZmZ1llLMAAAAAAAAAAAAAAAAAAAAAAAAAAKTyrzYo4o+cy5cfpppYMjx5Z9jiq3qn4dm5HkyVpGtm1aTadIclqJcN254a+VqvS1ud7f98pW8Sxx/bP0+6aOGtPdES4XFS83DW45tbTepyTSffvll+RmviOO3aY+X3J4a0PpPDIwWLEsc3OCglGblzuSS2bl2svVtFo1jogmJidJSjZgAAAAAAAAAAAAAAAAAAAAAAAAKzjvGY6eF+tkafJBdX4vuRBnz1xRv1SY8c3lxOvXn5ecnK2+nMmqS7I9yODkzZJnW3VerWI2hD1PDY2na6V6xVnJZJCHm4eu+HzsRllnRYeTnGno2480skJSVwSe2+8o+NfMu8Nxd6W1iPV7ocuKLR730zS6iOSMZwdxatP+u07+PJXJXmr0c+1ZrOktpuwAAAAAAAAAAAAAAAAAAAAAAQ+K8QWHG5NW2+WEV1lJ9F/XcRZs0Yqc0t6Um06OEyaTPnyOUr5pPdtqKrsSvokeeyZrZLe+V+IikLzDweSjFScNlW0kzF8OSI1tp84+7X0tezZLhse9FaaxHdmMnuQc/Ak+kka6e9v6RXz8mZSez+NpG9J3JvDo+G4P2aHNzqqvJC+v96Pj4dp1uHv6GObmj3xrv8AGFW/+ZOmn4ugx5FJKUWmmk010afRnYiYmNYVZjRkZAAAAAAAAAAAAAAAAAAAAAFH5Ty/5KVKXNJqTtpJJWq7X0+Ry/FJjkrrHdZ4brKtz4pJpOXN27Q5frbOBeaxO8Ldd3rxx9h/GTNbZMem1fqaW83jxR9j6kXpK+X1Z0nzYZtNFP1X9P0MzesdmY1nuxw6VWtn8/0aNqXrr0Ytrp1beIaRKD9e96ayzilt3c25a5qadPqjrMzPVf8AAZp6fE0mlTVN27Umm796bPS8Jp6GukdlLL7c6p5YRgAAAAAAAAAAAAAAAAAAAAKTyog+XFJV6OSnvv6Sr4nM8UpriifKVjhp9aYV08kpOOyT6VzJnnr15pXI0iG+WDI/4F+NCeEyRHT6x92sZK+bD9nn7K/GiCcFo/cfdv6SpkxZH/Cvx/7CcVmIvVlgxTTvkX41+hJiwzMtb3jQ4pOaxybxuknupxfZ16lu2G8RrMNMcxr1XPBsDhhxRdWo3tut239z03D15cVY9ynknW0ymkzQAAAAAAAAAAAAAAAAAAAABXcd0vnMTr1otTVddutfCynx+GcuGYjrG8JsF+W+6n0c6jtTd9rfwZ5Ss+a9aNWrU6yd0lj/ABr9Ua30nYrXTdpjqJ92P8S/9iPkq3b4yy+xD5/7mOWrXbzS8DknvGKXbuS4dKzr+aO2k93munzJQhvKbpV/XQsx/m2ilOstaxy+tZf6fEoRjFdIxUfkqPXUrFaxWOyjM6zq2GzAAAAAAAAAAAAAAAAAAAAAABy+pw446jJG10Uqu0ub+Frs3tr3nmPEcU0zTp0ndfxWmaQ2VHtjG/DY5VrecJI17S8UV3fci3bMZuK3a2Xa6X1ZtWLT0YnVg9XHldcrXepTlFfGMaXzLtMW28fNHvqk+S045HlnceZNQpN2l1tp9L+x2PCuGinNfv0+CHibTtV0J2lUAAAAAAAAAAAAAAAAAAAAAAAfNsOoeSWfP6ScsjqnTq6in7o18jzfFX5rTZ0qRpEQ6Xh2Hmgm3K/Gn9iLFTHaN6o8lprOzPJp473KfwqP1ST+pHNKR0hmLWlqlgxb0k33yXNJfF7mJnbZtHN3ZyxKa+Dj2UI3NZhE8ncTxamUVuskKlvdOO8X0W3rfM6Xh2S1cnJMdUeeItTV1x3FIAAAAAAAAAAAAAAAAAAAAAAqfKfXPFgk1fNKSxqtnvvKv8KZV4y81xTpOkzslw11u5PDUahKL97dPr2//Tzt9ei+v8GeXKlGSquyEn9eUlr6atdIvER+/chmKzO8MMjm/al+GC+r+xWtS07zZvExHZoyafJt6ivx84/rSX1NOSkb9W0Wew0bbqTlL3zSXTpyrYkpPZibQga3RZIyU4Pl5ZKacW+zspfKiSmX0dtYNrRo7jDkUoxkukoqS9zVnqa25qxMd3OmNJ0ZmzAAAAAAAAAAAAMZyoCLPVUB5HWICTjyWBsAAAAHPeVkebzUOzm854uqX3OT4nlms1jtv+n/AGtcNEbypJaNuTkpRfg2rpHFyW13laiVhiyVFKvyo09JWINNZb4ZtmlHqYrlmdoiZYmu+sy1Zm6V1S6d5i1rd9mY07PMOWTdKl41bM0tuTBr9Ltbcn76r5E8zMNKyu+AZnLBjbbbVxt1foyaX0R6LgbzfBWZU80RF50WBbRAADFzA884gMkwPQAAAAA15ugFJrnQECOd2BZaPVgWePUJgblMDMABScdj+8wPsqX5xOJ4tOlqT8f0WuH6SgPE3LmS29y/I4k5La61WdtNJb3HIuiVfyQX2JJ4jPprHT4V+zWIp+5l5LJJ9W/mVLZ8lutpbxWsdmGWFmlrayzGz3T4XzIkxT6zW0xol6rE3Hb3nQmNYQ1tCR5OQawRv2p/5md7w7/TxPx/NBn9uVmXkLxsCPnz0BVZ9cB7p9S2wLfA9gNwAAAAAR9TKkBz+tybgQWwM4ZKAk49W0BMw68Cx0+qsCXGQHKeWmFyzaNptV5zo67cZd4Tlmt4tET06/i5fiFbekxzWZjr0/BU5Y5FBVOV8vW239TaeB4O9vWxV+UK88RxNaerefn91YtVq10yT+Sf2JJ8J8OmN8cfOfuofzDxKJ2v9I+z15tdW0pfgj+hBfwbwqP9uPnb7rGPjfFbf3fSPshZuI61PfJJf9OC/wBJH/KPDe2KPnP3WI4zxCOt5+UfZWZeMayGWClmzckppLkUU+vqrbqcPjfDcXD2maVjTtO/yn4Pe+DZ+H43hp5qx6Ssetrr/wDXwn6Tt5Ok12fNTvJkcWnTcpLs6NXsypWK+SfFXHrtWHSf2ZZP+HYW3b85m6u3/wA+Z2OG/pw5XjMacXbT3flDosuqSJ3LQs2vAg59XYEOUgJWjyUwL/SztASQAAAAA1ZoWgKXW6QCsyYqA1gAPVICXpc9MC+0ea0BE4zp+aeB93P/AKSbFfl1QZsfNorOJvHgwzy5b5IJXyq272SXvZvfLfaMca2naO0a9d58v3ETKKMFZ9rpDk8PGuIZuV6aGjjCajOMZvI8kYznkhj52qVt4cnS65d+y69vCotvxHEZNe/JMVrrtrpGkzpGsdZTVyaRHo6V09+8qjLxHjGVQceSpY8eWKxwjJ8uTJyRvmut2m+5NPoLeA+F/wC5zWnf2r2npHxhmOK4ntpHwhhpuI8UbiuTBJuM51LZ8sMsccntLsc4vp6rsxPhPCU3x5MlfhadOmvSdW/8Rmn2q1n8E3Q8ZxZcmPT6uOJSyxhPHPDzOFyfoRlcU4yb6NX70LcLlw0mbWnJj/u5tOauneNOsefeOsas0zcuSLY/Uv2mOk69p+Pyl1Ou4RkjGTSeRV2L0ntVSj/Ft2rc5ufgbV3pvH1h2OG46l5iL+rP0/Ce3wnZ75EZnHQ4048j85m9GnGrzT2p7otcNExjiJReLTE8VbSddo3/AAjyTcuobLDmtDmB5YBICXpcLbAvtJjpASwAAAAAAasmKwKzWaQClzQpgawAGUGBbaHU0BZcylKHuf2GuhpqzzaaMoyjJJxknGSatNPqmjF9L10n9++PKY7ERo4nL5FanFOEtLqeXHCScMOTHGcOVSlKMHJOMnFOUqttrmlT3ZHHH8VSOXLijJ/5Vty2n3zWY5dfPSdJ8uzWcNZnWtuX3TGsfPq5fiHk/wAYiknmhJKVxp8rSqMeVXBcsKilyJ1123dzR45wcf1MOSk++usfOJnX4tf4XP2tE/iaXgXFnLmlqIQppqo8/LXJtFOCUU/NxtJ0636u9J8Vw2jTFgvb4xFY+s6/RvHD5f7rxH1dF5J+R8cGSOXNLz2aMVDHJxUVCK2XLFdu736mts+biJ/zIilI35YnXWfO06R07RG2u89IbRjrTeJ1nz+33d7VRb8CWJ1lrO0KTi3ozaXh18dzGurMRorgPAPYoCfpdLYFvptLQE2MQPQAAAAAAANGphaA57W4twILAAANmPJQFlw7UXJe5nN4/POO9Ijvr+iXHXWJWvnSr/F20idW3KjT4jUqr32crL/iC2LJyxXWO/8A0ljhta6o+fiO0vC6M4v8Q2ta0TXbfT3+WvxZ/huirlrtt+pvTxjL6PW29m3oN9krR6m2Wcfik33hpbFovJZPR3/rc62Pidla1VDxad5Je5fkTcLk9Jj5vixaNJQiw1ANuGNsDoNBi2AnpAegAAAAAAAAPJICs1umsCkz4qA0AAAEjQSqa9zOF4v/AFcX/t+izg9m34LOWb0UcjLM+jj4LEU9ZWa3OqcrqupwdLXyaTC3jrps5vL5Rw9KKuX8qcl1rqdSvATtadks1id2On4rDI6T+jTXvTN7cPanVry+S64fJ7V0vdlLJfknqhtVd5dWvV5lbXS1zV27HVw5s2SYvETy+em3z6KN4rGsa7q7UyuTZ6Hwn/S1+M/mhze01HSRMoxsCy0OmAvMMKQG0AAAAAAAAAAAYZIWBU67SgU2XHQGsABgs6jPHfa39FzNfJM5fiGLnyY58tf0Z9PGOvxn7rjTTi8aVptJRe3bSe/jucDiYmsbxouYrTaInXVwn9o2peKGNRbSySalTe6VdO5lfwmvpL2m3bov88xXdS5JebUVF0q6pJ3819C/XS87psl5xxEQ0/tMuTnaUZwlVpLln0ar39KJOSObl7T9GInWOZN4xqZftGjhU5ReHncYy9G236Uk1UlS7fB3sdv/AA1hpOHLeYjXn01mN9oj7vPeMXn01axPb9VzwHUQlngoRjUcWT0oqKTuUI16MmvfaT7Tt+L4r24TTX+6PynzcjhclIzaxHafzjyX+Odr3Nr5OjkcJSKY9I85/N1q5OeIlmkWWU/R6awLzT4aQEkAAAAAAAAAAAAAGrLjsCm12lAqskKAwAreKr09PXtyfw5Gn+ZU4nrH4/oqcXPs/H9Fji4jGSjG221aVVt3Wu75nl/FKWrXmrG3eXU8O4itoiuu/ZWeVfCVqdPKCpTT58f8yT2b7n07TkcBxU4M3NO8TtP79zrTXmjR84w8SnjTx5IS85F1Uo1K1t03PTThrf16ztLFc+kct41mHR8H4Rl1ChOUXDFF3OL25q9nv8bKHEcZjwa1idbdv+2835pjssuP44RzRnV3jxxV4/OXFZZN0uz0nC32eiei/wAKZefhb113i8zP4xGn5T8ped8VrpmiZ8vymUnQQUZSWPnUpxclOTu4wxOK3fw37Wn3M7/iOSIxVi2+/T6uFeeWfU6z3/CV3ihXN/O/0+1/E5fD/wBOP33dvH7KdpcFsmbr3SaekBMSA9AAAAAAAAAAAAAAA0Z8VgUet01AVso0BW8RwuWTC1/Dz7d9pHP47NXHNYt7/wBEGbgsnEaWpPs67eerHPpopRa85GUd0tn2VTop3nhstdJn5q/oM2DS1YtEx+P5IstW03++SpuubFJe7cq/yrhbdJYt4xnrMxN4j41mGufEWnfPp29lbjv1Xh/VD+T4dNNZ+bT+dZp/3KsP/wByaa/eYl7ra/r3GP5Lg7ykjxfLP99Wnz0sripTlNKXNFQwy2vZ1Jb1TaL3C4sXCW58VuWdNJ9/xidvogzcTmzzEWvMxr2rP5w6HHo+WNQi07buXo7tU+u/cvgTZ+Nreea99Z/fknrwWS0erWfx2bfJ/Ty81DmlzO5Nvf22WuEyRfFFo961h4e/D0jHedZj9d3U6LTUWUqwigPQAAAAAAAAAAAAAAABgRdTgtAUWs09AVc8dyu94q180cXxmJilbfFb4S28wlPQWlJ9a7G7PO2i8xquReOjHLoZdapf3maTS0RrLMXidmnzPfZDzz2ltpHk2ZsHR8tLpsJyzPSWIiIMWFcyq14WyXFMzO8lp2TssVyybXRX8ez6l+I2Q67t/k9pf3UH33L5ybR6bgKzXh66/H5qWedckr6EaLaFkAAAAAAAAAAAAAAAAAAPGgIer01oDmtfp3B83Zun2bNb14kHE4q5Mc1s3x2mttYe49RGrUt66P0ZfJ/Y8tn4bJj7fJfreLMsuXm+fRPc5+Sl5jXslrpDRGK9l/GRDy2b6peGK7vqjSa2azPkyyayEWkqfe76FjFhv7Ufki3nrLHWZXkXLGMljb9KVVJrwR2cPDXtpzRpH1Rc0V76y6TSY4qMeX1eVVXSq2+h6eumkaKU9d28ywAAAAAAAAAAAAAAAAAAAB40BV8XxKorvv6V+pV4mdohLijdXvRQ7tylzpdGvJoIeKZrMxMERMNf7AiGcWP/AIx8m/NbzbFoEuz5oejpH9sfI1me7dj0yTXQlq0msJaxbP3E0MaJ3DZfu4+Fr6sv4Z1pCG/tJRK0AAAAAAAAAAAAAAAAAAAAAVvGF6r7r+xBmrE6NL5bUj1VVOb9pfhIPRUafxGTz+jy5e1/4GnJi82/pM3n9HtT9p/gMaYfNj0mbz+j3031k/wGdMPmzz5vP6PYS39bf+X5m8Y8fZHObJG3N9EuLvttd/ibTirrox6fJ5p/DY1D4v8AMsYo0qmrebxrKWSNgAAAAAAAAAAAAAAAAAAAAEDjEbh8V/mjf0IsqPLHqq3TYvV8L93VdTncTkmI0hJwuOJ3ns2avKscXJ9nTxfYinjrN7aQu7KNazNK5KVdyWyo6HosddtGIra26x4drpN8k65mtmVs2GIjmq25fNt1m7Ue5RdVd23v9PhZ0fC6Ryzknrrp+X3UeLmZnQxbPZppX0dt3BtN7nQz11iJ7qM7dP3su9DK4/H7J/crU6LleiQbtgAAAAAAAAAAAAAAAAAAAAEXXrZL3lTirTHLDaIiayhRh9fl0OXntM20TYa8vRV+USrGv5r+jJeD9uUlp1hDm6SrwJ43ltknoywy9V9qyUvmYtHWPc2idm/iuRxyQa9mt/5joeExrit8f0cvjp0vHwbtJtkrvi3vv02X0L3Eb4vxVae3ov8Ah/q/4n+dFOu0LdOiSbNwAAAAAAAAAA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Cyrl-RS"/>
          </a:p>
        </p:txBody>
      </p:sp>
      <p:sp>
        <p:nvSpPr>
          <p:cNvPr id="12" name="AutoShape 6" descr="data:image/jpeg;base64,/9j/4AAQSkZJRgABAQAAAQABAAD/2wCEAAkGBxMTEhAUExQSFhIUEBUQFBUQEBUQEBYUFxIXFhUVFxYeHSggGBolGxYXITEhJSkrLi4wFx8zODMsNygtLisBCgoKDg0OGxAQGzAkHyYsLywsMCwsLywsLCwuLCwsLCwsLCwvLCwsLCwsLCwsLCwsLCwvLCwsLCwsLCwsLCwsLP/AABEIAOwA1gMBEQACEQEDEQH/xAAbAAEAAgMBAQAAAAAAAAAAAAAABAUCAwYBB//EAEAQAAICAQIDAwoDBQYHAQAAAAABAhEDBCEFEjFBUWEGEyIyUnGBkaHBkrHRFCNCcvAHYoKywuElM4OTotLxFf/EABoBAQACAwEAAAAAAAAAAAAAAAADBAECBQb/xAA4EQEAAgECBAIIBAQGAwAAAAAAAQIDESEEEjFBBVETIjJhcZGh0YGxwfAUFTNCBiM0Q1LhYoKS/9oADAMBAAIRAxEAPwD7iAAAAAAAAAAAAAAAAAAAAAAAAAAAAAAAAAAAAAAAAAAAAAAAAAAAAAAAAAAAAAAAAAAAAAAAAAAAAAAAAAAAAAAAAAAAAAAAAAAAAAAAAAAA57y38o3odOskYKc5ZFjipPlirTbb7XsuniT8Ph9LbSZR5b8ldXCcR/tI1alBQ8zG1b/dt+z3y8WXacFSdddVfLxE1mIj99PutPJ3y8zz5/OrHKo8y5YuDvmku99yI83C1rpypMOWbROv73l3/DdX53FjyJVzwUqu6tbq+0o2ry2mFhJNQAAAAAAAAAAAAAAAAAAAAAAAAAFdxjhGHUebjngpxjNzUZN8vNytW0uuzfU3pktT2Z0YtWLdVVxngGkUFWm0+y2fmIN/NoxOfJ/yn5sejrPWIcto9NCM6jCCTTTUYRSfv2Hpbz1tPzZisR0h9E4TiUcOKMVSUFS+BiZmZ1llLMAAAAAAAAAAAAAAAAAAAAAAAAAAKTyrzYo4o+cy5cfpppYMjx5Z9jiq3qn4dm5HkyVpGtm1aTadIclqJcN254a+VqvS1ud7f98pW8Sxx/bP0+6aOGtPdES4XFS83DW45tbTepyTSffvll+RmviOO3aY+X3J4a0PpPDIwWLEsc3OCglGblzuSS2bl2svVtFo1jogmJidJSjZgAAAAAAAAAAAAAAAAAAAAAAAAKzjvGY6eF+tkafJBdX4vuRBnz1xRv1SY8c3lxOvXn5ecnK2+nMmqS7I9yODkzZJnW3VerWI2hD1PDY2na6V6xVnJZJCHm4eu+HzsRllnRYeTnGno2480skJSVwSe2+8o+NfMu8Nxd6W1iPV7ocuKLR730zS6iOSMZwdxatP+u07+PJXJXmr0c+1ZrOktpuwAAAAAAAAAAAAAAAAAAAAAAQ+K8QWHG5NW2+WEV1lJ9F/XcRZs0Yqc0t6Um06OEyaTPnyOUr5pPdtqKrsSvokeeyZrZLe+V+IikLzDweSjFScNlW0kzF8OSI1tp84+7X0tezZLhse9FaaxHdmMnuQc/Ak+kka6e9v6RXz8mZSez+NpG9J3JvDo+G4P2aHNzqqvJC+v96Pj4dp1uHv6GObmj3xrv8AGFW/+ZOmn4ugx5FJKUWmmk010afRnYiYmNYVZjRkZAAAAAAAAAAAAAAAAAAAAAFH5Ty/5KVKXNJqTtpJJWq7X0+Ry/FJjkrrHdZ4brKtz4pJpOXN27Q5frbOBeaxO8Ldd3rxx9h/GTNbZMem1fqaW83jxR9j6kXpK+X1Z0nzYZtNFP1X9P0MzesdmY1nuxw6VWtn8/0aNqXrr0Ytrp1beIaRKD9e96ayzilt3c25a5qadPqjrMzPVf8AAZp6fE0mlTVN27Umm796bPS8Jp6GukdlLL7c6p5YRgAAAAAAAAAAAAAAAAAAAAKTyog+XFJV6OSnvv6Sr4nM8UpriifKVjhp9aYV08kpOOyT6VzJnnr15pXI0iG+WDI/4F+NCeEyRHT6x92sZK+bD9nn7K/GiCcFo/cfdv6SpkxZH/Cvx/7CcVmIvVlgxTTvkX41+hJiwzMtb3jQ4pOaxybxuknupxfZ16lu2G8RrMNMcxr1XPBsDhhxRdWo3tut239z03D15cVY9ynknW0ymkzQAAAAAAAAAAAAAAAAAAAABXcd0vnMTr1otTVddutfCynx+GcuGYjrG8JsF+W+6n0c6jtTd9rfwZ5Ss+a9aNWrU6yd0lj/ABr9Ua30nYrXTdpjqJ92P8S/9iPkq3b4yy+xD5/7mOWrXbzS8DknvGKXbuS4dKzr+aO2k93munzJQhvKbpV/XQsx/m2ilOstaxy+tZf6fEoRjFdIxUfkqPXUrFaxWOyjM6zq2GzAAAAAAAAAAAAAAAAAAAAAABy+pw446jJG10Uqu0ub+Frs3tr3nmPEcU0zTp0ndfxWmaQ2VHtjG/DY5VrecJI17S8UV3fci3bMZuK3a2Xa6X1ZtWLT0YnVg9XHldcrXepTlFfGMaXzLtMW28fNHvqk+S045HlnceZNQpN2l1tp9L+x2PCuGinNfv0+CHibTtV0J2lUAAAAAAAAAAAAAAAAAAAAAAAfNsOoeSWfP6ScsjqnTq6in7o18jzfFX5rTZ0qRpEQ6Xh2Hmgm3K/Gn9iLFTHaN6o8lprOzPJp473KfwqP1ST+pHNKR0hmLWlqlgxb0k33yXNJfF7mJnbZtHN3ZyxKa+Dj2UI3NZhE8ncTxamUVuskKlvdOO8X0W3rfM6Xh2S1cnJMdUeeItTV1x3FIAAAAAAAAAAAAAAAAAAAAAAqfKfXPFgk1fNKSxqtnvvKv8KZV4y81xTpOkzslw11u5PDUahKL97dPr2//Tzt9ei+v8GeXKlGSquyEn9eUlr6atdIvER+/chmKzO8MMjm/al+GC+r+xWtS07zZvExHZoyafJt6ivx84/rSX1NOSkb9W0Wew0bbqTlL3zSXTpyrYkpPZibQga3RZIyU4Pl5ZKacW+zspfKiSmX0dtYNrRo7jDkUoxkukoqS9zVnqa25qxMd3OmNJ0ZmzAAAAAAAAAAAAMZyoCLPVUB5HWICTjyWBsAAAAHPeVkebzUOzm854uqX3OT4nlms1jtv+n/AGtcNEbypJaNuTkpRfg2rpHFyW13laiVhiyVFKvyo09JWINNZb4ZtmlHqYrlmdoiZYmu+sy1Zm6V1S6d5i1rd9mY07PMOWTdKl41bM0tuTBr9Ltbcn76r5E8zMNKyu+AZnLBjbbbVxt1foyaX0R6LgbzfBWZU80RF50WBbRAADFzA884gMkwPQAAAAA15ugFJrnQECOd2BZaPVgWePUJgblMDMABScdj+8wPsqX5xOJ4tOlqT8f0WuH6SgPE3LmS29y/I4k5La61WdtNJb3HIuiVfyQX2JJ4jPprHT4V+zWIp+5l5LJJ9W/mVLZ8lutpbxWsdmGWFmlrayzGz3T4XzIkxT6zW0xol6rE3Hb3nQmNYQ1tCR5OQawRv2p/5md7w7/TxPx/NBn9uVmXkLxsCPnz0BVZ9cB7p9S2wLfA9gNwAAAAAR9TKkBz+tybgQWwM4ZKAk49W0BMw68Cx0+qsCXGQHKeWmFyzaNptV5zo67cZd4Tlmt4tET06/i5fiFbekxzWZjr0/BU5Y5FBVOV8vW239TaeB4O9vWxV+UK88RxNaerefn91YtVq10yT+Sf2JJ8J8OmN8cfOfuofzDxKJ2v9I+z15tdW0pfgj+hBfwbwqP9uPnb7rGPjfFbf3fSPshZuI61PfJJf9OC/wBJH/KPDe2KPnP3WI4zxCOt5+UfZWZeMayGWClmzckppLkUU+vqrbqcPjfDcXD2maVjTtO/yn4Pe+DZ+H43hp5qx6Ssetrr/wDXwn6Tt5Ok12fNTvJkcWnTcpLs6NXsypWK+SfFXHrtWHSf2ZZP+HYW3b85m6u3/wA+Z2OG/pw5XjMacXbT3flDosuqSJ3LQs2vAg59XYEOUgJWjyUwL/SztASQAAAAA1ZoWgKXW6QCsyYqA1gAPVICXpc9MC+0ea0BE4zp+aeB93P/AKSbFfl1QZsfNorOJvHgwzy5b5IJXyq272SXvZvfLfaMca2naO0a9d58v3ETKKMFZ9rpDk8PGuIZuV6aGjjCajOMZvI8kYznkhj52qVt4cnS65d+y69vCotvxHEZNe/JMVrrtrpGkzpGsdZTVyaRHo6V09+8qjLxHjGVQceSpY8eWKxwjJ8uTJyRvmut2m+5NPoLeA+F/wC5zWnf2r2npHxhmOK4ntpHwhhpuI8UbiuTBJuM51LZ8sMsccntLsc4vp6rsxPhPCU3x5MlfhadOmvSdW/8Rmn2q1n8E3Q8ZxZcmPT6uOJSyxhPHPDzOFyfoRlcU4yb6NX70LcLlw0mbWnJj/u5tOauneNOsefeOsas0zcuSLY/Uv2mOk69p+Pyl1Ou4RkjGTSeRV2L0ntVSj/Ft2rc5ufgbV3pvH1h2OG46l5iL+rP0/Ce3wnZ75EZnHQ4048j85m9GnGrzT2p7otcNExjiJReLTE8VbSddo3/AAjyTcuobLDmtDmB5YBICXpcLbAvtJjpASwAAAAAAasmKwKzWaQClzQpgawAGUGBbaHU0BZcylKHuf2GuhpqzzaaMoyjJJxknGSatNPqmjF9L10n9++PKY7ERo4nL5FanFOEtLqeXHCScMOTHGcOVSlKMHJOMnFOUqttrmlT3ZHHH8VSOXLijJ/5Vty2n3zWY5dfPSdJ8uzWcNZnWtuX3TGsfPq5fiHk/wAYiknmhJKVxp8rSqMeVXBcsKilyJ1123dzR45wcf1MOSk++usfOJnX4tf4XP2tE/iaXgXFnLmlqIQppqo8/LXJtFOCUU/NxtJ0636u9J8Vw2jTFgvb4xFY+s6/RvHD5f7rxH1dF5J+R8cGSOXNLz2aMVDHJxUVCK2XLFdu736mts+biJ/zIilI35YnXWfO06R07RG2u89IbRjrTeJ1nz+33d7VRb8CWJ1lrO0KTi3ozaXh18dzGurMRorgPAPYoCfpdLYFvptLQE2MQPQAAAAAAANGphaA57W4twILAAANmPJQFlw7UXJe5nN4/POO9Ijvr+iXHXWJWvnSr/F20idW3KjT4jUqr32crL/iC2LJyxXWO/8A0ljhta6o+fiO0vC6M4v8Q2ta0TXbfT3+WvxZ/huirlrtt+pvTxjL6PW29m3oN9krR6m2Wcfik33hpbFovJZPR3/rc62Pidla1VDxad5Je5fkTcLk9Jj5vixaNJQiw1ANuGNsDoNBi2AnpAegAAAAAAAAPJICs1umsCkz4qA0AAAEjQSqa9zOF4v/AFcX/t+izg9m34LOWb0UcjLM+jj4LEU9ZWa3OqcrqupwdLXyaTC3jrps5vL5Rw9KKuX8qcl1rqdSvATtadks1id2On4rDI6T+jTXvTN7cPanVry+S64fJ7V0vdlLJfknqhtVd5dWvV5lbXS1zV27HVw5s2SYvETy+em3z6KN4rGsa7q7UyuTZ6Hwn/S1+M/mhze01HSRMoxsCy0OmAvMMKQG0AAAAAAAAAAAYZIWBU67SgU2XHQGsABgs6jPHfa39FzNfJM5fiGLnyY58tf0Z9PGOvxn7rjTTi8aVptJRe3bSe/jucDiYmsbxouYrTaInXVwn9o2peKGNRbSySalTe6VdO5lfwmvpL2m3bov88xXdS5JebUVF0q6pJ3819C/XS87psl5xxEQ0/tMuTnaUZwlVpLln0ar39KJOSObl7T9GInWOZN4xqZftGjhU5ReHncYy9G236Uk1UlS7fB3sdv/AA1hpOHLeYjXn01mN9oj7vPeMXn01axPb9VzwHUQlngoRjUcWT0oqKTuUI16MmvfaT7Tt+L4r24TTX+6PynzcjhclIzaxHafzjyX+Odr3Nr5OjkcJSKY9I85/N1q5OeIlmkWWU/R6awLzT4aQEkAAAAAAAAAAAAAGrLjsCm12lAqskKAwAreKr09PXtyfw5Gn+ZU4nrH4/oqcXPs/H9Fji4jGSjG221aVVt3Wu75nl/FKWrXmrG3eXU8O4itoiuu/ZWeVfCVqdPKCpTT58f8yT2b7n07TkcBxU4M3NO8TtP79zrTXmjR84w8SnjTx5IS85F1Uo1K1t03PTThrf16ztLFc+kct41mHR8H4Rl1ChOUXDFF3OL25q9nv8bKHEcZjwa1idbdv+2835pjssuP44RzRnV3jxxV4/OXFZZN0uz0nC32eiei/wAKZefhb113i8zP4xGn5T8ped8VrpmiZ8vymUnQQUZSWPnUpxclOTu4wxOK3fw37Wn3M7/iOSIxVi2+/T6uFeeWfU6z3/CV3ihXN/O/0+1/E5fD/wBOP33dvH7KdpcFsmbr3SaekBMSA9AAAAAAAAAAAAAAA0Z8VgUet01AVso0BW8RwuWTC1/Dz7d9pHP47NXHNYt7/wBEGbgsnEaWpPs67eerHPpopRa85GUd0tn2VTop3nhstdJn5q/oM2DS1YtEx+P5IstW03++SpuubFJe7cq/yrhbdJYt4xnrMxN4j41mGufEWnfPp29lbjv1Xh/VD+T4dNNZ+bT+dZp/3KsP/wByaa/eYl7ra/r3GP5Lg7ykjxfLP99Wnz0sripTlNKXNFQwy2vZ1Jb1TaL3C4sXCW58VuWdNJ9/xidvogzcTmzzEWvMxr2rP5w6HHo+WNQi07buXo7tU+u/cvgTZ+Nreea99Z/fknrwWS0erWfx2bfJ/Ty81DmlzO5Nvf22WuEyRfFFo961h4e/D0jHedZj9d3U6LTUWUqwigPQAAAAAAAAAAAAAAABgRdTgtAUWs09AVc8dyu94q180cXxmJilbfFb4S28wlPQWlJ9a7G7PO2i8xquReOjHLoZdapf3maTS0RrLMXidmnzPfZDzz2ltpHk2ZsHR8tLpsJyzPSWIiIMWFcyq14WyXFMzO8lp2TssVyybXRX8ez6l+I2Q67t/k9pf3UH33L5ybR6bgKzXh66/H5qWedckr6EaLaFkAAAAAAAAAAAAAAAAAAPGgIer01oDmtfp3B83Zun2bNb14kHE4q5Mc1s3x2mttYe49RGrUt66P0ZfJ/Y8tn4bJj7fJfreLMsuXm+fRPc5+Sl5jXslrpDRGK9l/GRDy2b6peGK7vqjSa2azPkyyayEWkqfe76FjFhv7Ufki3nrLHWZXkXLGMljb9KVVJrwR2cPDXtpzRpH1Rc0V76y6TSY4qMeX1eVVXSq2+h6eumkaKU9d28ywAAAAAAAAAAAAAAAAAAAB40BV8XxKorvv6V+pV4mdohLijdXvRQ7tylzpdGvJoIeKZrMxMERMNf7AiGcWP/AIx8m/NbzbFoEuz5oejpH9sfI1me7dj0yTXQlq0msJaxbP3E0MaJ3DZfu4+Fr6sv4Z1pCG/tJRK0AAAAAAAAAAAAAAAAAAAAAVvGF6r7r+xBmrE6NL5bUj1VVOb9pfhIPRUafxGTz+jy5e1/4GnJi82/pM3n9HtT9p/gMaYfNj0mbz+j3031k/wGdMPmzz5vP6PYS39bf+X5m8Y8fZHObJG3N9EuLvttd/ibTirrox6fJ5p/DY1D4v8AMsYo0qmrebxrKWSNgAAAAAAAAAAAAAAAAAAAAEDjEbh8V/mjf0IsqPLHqq3TYvV8L93VdTncTkmI0hJwuOJ3ns2avKscXJ9nTxfYinjrN7aQu7KNazNK5KVdyWyo6HosddtGIra26x4drpN8k65mtmVs2GIjmq25fNt1m7Ue5RdVd23v9PhZ0fC6Ryzknrrp+X3UeLmZnQxbPZppX0dt3BtN7nQz11iJ7qM7dP3su9DK4/H7J/crU6LleiQbtgAAAAAAAAAAAAAAAAAAAAEXXrZL3lTirTHLDaIiayhRh9fl0OXntM20TYa8vRV+USrGv5r+jJeD9uUlp1hDm6SrwJ43ltknoywy9V9qyUvmYtHWPc2idm/iuRxyQa9mt/5joeExrit8f0cvjp0vHwbtJtkrvi3vv02X0L3Eb4vxVae3ov8Ah/q/4n+dFOu0LdOiSbNwAAAAAAAAAA//2Q==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Cyrl-RS"/>
          </a:p>
        </p:txBody>
      </p:sp>
      <p:sp>
        <p:nvSpPr>
          <p:cNvPr id="13" name="AutoShape 8" descr="data:image/jpeg;base64,/9j/4AAQSkZJRgABAQAAAQABAAD/2wCEAAkGBxMTEhAUExQSFhIUEBUQFBUQEBUQEBYUFxIXFhUVFxYeHSggGBolGxYXITEhJSkrLi4wFx8zODMsNygtLisBCgoKDg0OGxAQGzAkHyYsLywsMCwsLywsLCwuLCwsLCwsLCwvLCwsLCwsLCwsLCwsLCwvLCwsLCwsLCwsLCwsLP/AABEIAOwA1gMBEQACEQEDEQH/xAAbAAEAAgMBAQAAAAAAAAAAAAAABAUCAwYBB//EAEAQAAICAQIDAwoDBQYHAQAAAAABAhEDBCEFEjFBUWEGEyIyUnGBkaHBkrHRFCNCcvAHYoKywuElM4OTotLxFf/EABoBAQACAwEAAAAAAAAAAAAAAAADBAECBQb/xAA4EQEAAgECBAIIBAQGAwAAAAAAAQIDESEEEjFBBVETIjJhcZGh0YGxwfAUFTNCBiM0Q1LhYoKS/9oADAMBAAIRAxEAPwD7iAAAAAAAAAAAAAAAAAAAAAAAAAAAAAAAAAAAAAAAAAAAAAAAAAAAAAAAAAAAAAAAAAAAAAAAAAAAAAAAAAAAAAAAAAAAAAAAAAAAAAAAAAAA57y38o3odOskYKc5ZFjipPlirTbb7XsuniT8Ph9LbSZR5b8ldXCcR/tI1alBQ8zG1b/dt+z3y8WXacFSdddVfLxE1mIj99PutPJ3y8zz5/OrHKo8y5YuDvmku99yI83C1rpypMOWbROv73l3/DdX53FjyJVzwUqu6tbq+0o2ry2mFhJNQAAAAAAAAAAAAAAAAAAAAAAAAAFdxjhGHUebjngpxjNzUZN8vNytW0uuzfU3pktT2Z0YtWLdVVxngGkUFWm0+y2fmIN/NoxOfJ/yn5sejrPWIcto9NCM6jCCTTTUYRSfv2Hpbz1tPzZisR0h9E4TiUcOKMVSUFS+BiZmZ1llLMAAAAAAAAAAAAAAAAAAAAAAAAAAKTyrzYo4o+cy5cfpppYMjx5Z9jiq3qn4dm5HkyVpGtm1aTadIclqJcN254a+VqvS1ud7f98pW8Sxx/bP0+6aOGtPdES4XFS83DW45tbTepyTSffvll+RmviOO3aY+X3J4a0PpPDIwWLEsc3OCglGblzuSS2bl2svVtFo1jogmJidJSjZgAAAAAAAAAAAAAAAAAAAAAAAAKzjvGY6eF+tkafJBdX4vuRBnz1xRv1SY8c3lxOvXn5ecnK2+nMmqS7I9yODkzZJnW3VerWI2hD1PDY2na6V6xVnJZJCHm4eu+HzsRllnRYeTnGno2480skJSVwSe2+8o+NfMu8Nxd6W1iPV7ocuKLR730zS6iOSMZwdxatP+u07+PJXJXmr0c+1ZrOktpuwAAAAAAAAAAAAAAAAAAAAAAQ+K8QWHG5NW2+WEV1lJ9F/XcRZs0Yqc0t6Um06OEyaTPnyOUr5pPdtqKrsSvokeeyZrZLe+V+IikLzDweSjFScNlW0kzF8OSI1tp84+7X0tezZLhse9FaaxHdmMnuQc/Ak+kka6e9v6RXz8mZSez+NpG9J3JvDo+G4P2aHNzqqvJC+v96Pj4dp1uHv6GObmj3xrv8AGFW/+ZOmn4ugx5FJKUWmmk010afRnYiYmNYVZjRkZAAAAAAAAAAAAAAAAAAAAAFH5Ty/5KVKXNJqTtpJJWq7X0+Ry/FJjkrrHdZ4brKtz4pJpOXN27Q5frbOBeaxO8Ldd3rxx9h/GTNbZMem1fqaW83jxR9j6kXpK+X1Z0nzYZtNFP1X9P0MzesdmY1nuxw6VWtn8/0aNqXrr0Ytrp1beIaRKD9e96ayzilt3c25a5qadPqjrMzPVf8AAZp6fE0mlTVN27Umm796bPS8Jp6GukdlLL7c6p5YRgAAAAAAAAAAAAAAAAAAAAKTyog+XFJV6OSnvv6Sr4nM8UpriifKVjhp9aYV08kpOOyT6VzJnnr15pXI0iG+WDI/4F+NCeEyRHT6x92sZK+bD9nn7K/GiCcFo/cfdv6SpkxZH/Cvx/7CcVmIvVlgxTTvkX41+hJiwzMtb3jQ4pOaxybxuknupxfZ16lu2G8RrMNMcxr1XPBsDhhxRdWo3tut239z03D15cVY9ynknW0ymkzQAAAAAAAAAAAAAAAAAAAABXcd0vnMTr1otTVddutfCynx+GcuGYjrG8JsF+W+6n0c6jtTd9rfwZ5Ss+a9aNWrU6yd0lj/ABr9Ua30nYrXTdpjqJ92P8S/9iPkq3b4yy+xD5/7mOWrXbzS8DknvGKXbuS4dKzr+aO2k93munzJQhvKbpV/XQsx/m2ilOstaxy+tZf6fEoRjFdIxUfkqPXUrFaxWOyjM6zq2GzAAAAAAAAAAAAAAAAAAAAAABy+pw446jJG10Uqu0ub+Frs3tr3nmPEcU0zTp0ndfxWmaQ2VHtjG/DY5VrecJI17S8UV3fci3bMZuK3a2Xa6X1ZtWLT0YnVg9XHldcrXepTlFfGMaXzLtMW28fNHvqk+S045HlnceZNQpN2l1tp9L+x2PCuGinNfv0+CHibTtV0J2lUAAAAAAAAAAAAAAAAAAAAAAAfNsOoeSWfP6ScsjqnTq6in7o18jzfFX5rTZ0qRpEQ6Xh2Hmgm3K/Gn9iLFTHaN6o8lprOzPJp473KfwqP1ST+pHNKR0hmLWlqlgxb0k33yXNJfF7mJnbZtHN3ZyxKa+Dj2UI3NZhE8ncTxamUVuskKlvdOO8X0W3rfM6Xh2S1cnJMdUeeItTV1x3FIAAAAAAAAAAAAAAAAAAAAAAqfKfXPFgk1fNKSxqtnvvKv8KZV4y81xTpOkzslw11u5PDUahKL97dPr2//Tzt9ei+v8GeXKlGSquyEn9eUlr6atdIvER+/chmKzO8MMjm/al+GC+r+xWtS07zZvExHZoyafJt6ivx84/rSX1NOSkb9W0Wew0bbqTlL3zSXTpyrYkpPZibQga3RZIyU4Pl5ZKacW+zspfKiSmX0dtYNrRo7jDkUoxkukoqS9zVnqa25qxMd3OmNJ0ZmzAAAAAAAAAAAAMZyoCLPVUB5HWICTjyWBsAAAAHPeVkebzUOzm854uqX3OT4nlms1jtv+n/AGtcNEbypJaNuTkpRfg2rpHFyW13laiVhiyVFKvyo09JWINNZb4ZtmlHqYrlmdoiZYmu+sy1Zm6V1S6d5i1rd9mY07PMOWTdKl41bM0tuTBr9Ltbcn76r5E8zMNKyu+AZnLBjbbbVxt1foyaX0R6LgbzfBWZU80RF50WBbRAADFzA884gMkwPQAAAAA15ugFJrnQECOd2BZaPVgWePUJgblMDMABScdj+8wPsqX5xOJ4tOlqT8f0WuH6SgPE3LmS29y/I4k5La61WdtNJb3HIuiVfyQX2JJ4jPprHT4V+zWIp+5l5LJJ9W/mVLZ8lutpbxWsdmGWFmlrayzGz3T4XzIkxT6zW0xol6rE3Hb3nQmNYQ1tCR5OQawRv2p/5md7w7/TxPx/NBn9uVmXkLxsCPnz0BVZ9cB7p9S2wLfA9gNwAAAAAR9TKkBz+tybgQWwM4ZKAk49W0BMw68Cx0+qsCXGQHKeWmFyzaNptV5zo67cZd4Tlmt4tET06/i5fiFbekxzWZjr0/BU5Y5FBVOV8vW239TaeB4O9vWxV+UK88RxNaerefn91YtVq10yT+Sf2JJ8J8OmN8cfOfuofzDxKJ2v9I+z15tdW0pfgj+hBfwbwqP9uPnb7rGPjfFbf3fSPshZuI61PfJJf9OC/wBJH/KPDe2KPnP3WI4zxCOt5+UfZWZeMayGWClmzckppLkUU+vqrbqcPjfDcXD2maVjTtO/yn4Pe+DZ+H43hp5qx6Ssetrr/wDXwn6Tt5Ok12fNTvJkcWnTcpLs6NXsypWK+SfFXHrtWHSf2ZZP+HYW3b85m6u3/wA+Z2OG/pw5XjMacXbT3flDosuqSJ3LQs2vAg59XYEOUgJWjyUwL/SztASQAAAAA1ZoWgKXW6QCsyYqA1gAPVICXpc9MC+0ea0BE4zp+aeB93P/AKSbFfl1QZsfNorOJvHgwzy5b5IJXyq272SXvZvfLfaMca2naO0a9d58v3ETKKMFZ9rpDk8PGuIZuV6aGjjCajOMZvI8kYznkhj52qVt4cnS65d+y69vCotvxHEZNe/JMVrrtrpGkzpGsdZTVyaRHo6V09+8qjLxHjGVQceSpY8eWKxwjJ8uTJyRvmut2m+5NPoLeA+F/wC5zWnf2r2npHxhmOK4ntpHwhhpuI8UbiuTBJuM51LZ8sMsccntLsc4vp6rsxPhPCU3x5MlfhadOmvSdW/8Rmn2q1n8E3Q8ZxZcmPT6uOJSyxhPHPDzOFyfoRlcU4yb6NX70LcLlw0mbWnJj/u5tOauneNOsefeOsas0zcuSLY/Uv2mOk69p+Pyl1Ou4RkjGTSeRV2L0ntVSj/Ft2rc5ufgbV3pvH1h2OG46l5iL+rP0/Ce3wnZ75EZnHQ4048j85m9GnGrzT2p7otcNExjiJReLTE8VbSddo3/AAjyTcuobLDmtDmB5YBICXpcLbAvtJjpASwAAAAAAasmKwKzWaQClzQpgawAGUGBbaHU0BZcylKHuf2GuhpqzzaaMoyjJJxknGSatNPqmjF9L10n9++PKY7ERo4nL5FanFOEtLqeXHCScMOTHGcOVSlKMHJOMnFOUqttrmlT3ZHHH8VSOXLijJ/5Vty2n3zWY5dfPSdJ8uzWcNZnWtuX3TGsfPq5fiHk/wAYiknmhJKVxp8rSqMeVXBcsKilyJ1123dzR45wcf1MOSk++usfOJnX4tf4XP2tE/iaXgXFnLmlqIQppqo8/LXJtFOCUU/NxtJ0636u9J8Vw2jTFgvb4xFY+s6/RvHD5f7rxH1dF5J+R8cGSOXNLz2aMVDHJxUVCK2XLFdu736mts+biJ/zIilI35YnXWfO06R07RG2u89IbRjrTeJ1nz+33d7VRb8CWJ1lrO0KTi3ozaXh18dzGurMRorgPAPYoCfpdLYFvptLQE2MQPQAAAAAAANGphaA57W4twILAAANmPJQFlw7UXJe5nN4/POO9Ijvr+iXHXWJWvnSr/F20idW3KjT4jUqr32crL/iC2LJyxXWO/8A0ljhta6o+fiO0vC6M4v8Q2ta0TXbfT3+WvxZ/huirlrtt+pvTxjL6PW29m3oN9krR6m2Wcfik33hpbFovJZPR3/rc62Pidla1VDxad5Je5fkTcLk9Jj5vixaNJQiw1ANuGNsDoNBi2AnpAegAAAAAAAAPJICs1umsCkz4qA0AAAEjQSqa9zOF4v/AFcX/t+izg9m34LOWb0UcjLM+jj4LEU9ZWa3OqcrqupwdLXyaTC3jrps5vL5Rw9KKuX8qcl1rqdSvATtadks1id2On4rDI6T+jTXvTN7cPanVry+S64fJ7V0vdlLJfknqhtVd5dWvV5lbXS1zV27HVw5s2SYvETy+em3z6KN4rGsa7q7UyuTZ6Hwn/S1+M/mhze01HSRMoxsCy0OmAvMMKQG0AAAAAAAAAAAYZIWBU67SgU2XHQGsABgs6jPHfa39FzNfJM5fiGLnyY58tf0Z9PGOvxn7rjTTi8aVptJRe3bSe/jucDiYmsbxouYrTaInXVwn9o2peKGNRbSySalTe6VdO5lfwmvpL2m3bov88xXdS5JebUVF0q6pJ3819C/XS87psl5xxEQ0/tMuTnaUZwlVpLln0ar39KJOSObl7T9GInWOZN4xqZftGjhU5ReHncYy9G236Uk1UlS7fB3sdv/AA1hpOHLeYjXn01mN9oj7vPeMXn01axPb9VzwHUQlngoRjUcWT0oqKTuUI16MmvfaT7Tt+L4r24TTX+6PynzcjhclIzaxHafzjyX+Odr3Nr5OjkcJSKY9I85/N1q5OeIlmkWWU/R6awLzT4aQEkAAAAAAAAAAAAAGrLjsCm12lAqskKAwAreKr09PXtyfw5Gn+ZU4nrH4/oqcXPs/H9Fji4jGSjG221aVVt3Wu75nl/FKWrXmrG3eXU8O4itoiuu/ZWeVfCVqdPKCpTT58f8yT2b7n07TkcBxU4M3NO8TtP79zrTXmjR84w8SnjTx5IS85F1Uo1K1t03PTThrf16ztLFc+kct41mHR8H4Rl1ChOUXDFF3OL25q9nv8bKHEcZjwa1idbdv+2835pjssuP44RzRnV3jxxV4/OXFZZN0uz0nC32eiei/wAKZefhb113i8zP4xGn5T8ped8VrpmiZ8vymUnQQUZSWPnUpxclOTu4wxOK3fw37Wn3M7/iOSIxVi2+/T6uFeeWfU6z3/CV3ihXN/O/0+1/E5fD/wBOP33dvH7KdpcFsmbr3SaekBMSA9AAAAAAAAAAAAAAA0Z8VgUet01AVso0BW8RwuWTC1/Dz7d9pHP47NXHNYt7/wBEGbgsnEaWpPs67eerHPpopRa85GUd0tn2VTop3nhstdJn5q/oM2DS1YtEx+P5IstW03++SpuubFJe7cq/yrhbdJYt4xnrMxN4j41mGufEWnfPp29lbjv1Xh/VD+T4dNNZ+bT+dZp/3KsP/wByaa/eYl7ra/r3GP5Lg7ykjxfLP99Wnz0sripTlNKXNFQwy2vZ1Jb1TaL3C4sXCW58VuWdNJ9/xidvogzcTmzzEWvMxr2rP5w6HHo+WNQi07buXo7tU+u/cvgTZ+Nreea99Z/fknrwWS0erWfx2bfJ/Ty81DmlzO5Nvf22WuEyRfFFo961h4e/D0jHedZj9d3U6LTUWUqwigPQAAAAAAAAAAAAAAABgRdTgtAUWs09AVc8dyu94q180cXxmJilbfFb4S28wlPQWlJ9a7G7PO2i8xquReOjHLoZdapf3maTS0RrLMXidmnzPfZDzz2ltpHk2ZsHR8tLpsJyzPSWIiIMWFcyq14WyXFMzO8lp2TssVyybXRX8ez6l+I2Q67t/k9pf3UH33L5ybR6bgKzXh66/H5qWedckr6EaLaFkAAAAAAAAAAAAAAAAAAPGgIer01oDmtfp3B83Zun2bNb14kHE4q5Mc1s3x2mttYe49RGrUt66P0ZfJ/Y8tn4bJj7fJfreLMsuXm+fRPc5+Sl5jXslrpDRGK9l/GRDy2b6peGK7vqjSa2azPkyyayEWkqfe76FjFhv7Ufki3nrLHWZXkXLGMljb9KVVJrwR2cPDXtpzRpH1Rc0V76y6TSY4qMeX1eVVXSq2+h6eumkaKU9d28ywAAAAAAAAAAAAAAAAAAAB40BV8XxKorvv6V+pV4mdohLijdXvRQ7tylzpdGvJoIeKZrMxMERMNf7AiGcWP/AIx8m/NbzbFoEuz5oejpH9sfI1me7dj0yTXQlq0msJaxbP3E0MaJ3DZfu4+Fr6sv4Z1pCG/tJRK0AAAAAAAAAAAAAAAAAAAAAVvGF6r7r+xBmrE6NL5bUj1VVOb9pfhIPRUafxGTz+jy5e1/4GnJi82/pM3n9HtT9p/gMaYfNj0mbz+j3031k/wGdMPmzz5vP6PYS39bf+X5m8Y8fZHObJG3N9EuLvttd/ibTirrox6fJ5p/DY1D4v8AMsYo0qmrebxrKWSNgAAAAAAAAAAAAAAAAAAAAEDjEbh8V/mjf0IsqPLHqq3TYvV8L93VdTncTkmI0hJwuOJ3ns2avKscXJ9nTxfYinjrN7aQu7KNazNK5KVdyWyo6HosddtGIra26x4drpN8k65mtmVs2GIjmq25fNt1m7Ue5RdVd23v9PhZ0fC6Ryzknrrp+X3UeLmZnQxbPZppX0dt3BtN7nQz11iJ7qM7dP3su9DK4/H7J/crU6LleiQbtgAAAAAAAAAAAAAAAAAAAAEXXrZL3lTirTHLDaIiayhRh9fl0OXntM20TYa8vRV+USrGv5r+jJeD9uUlp1hDm6SrwJ43ltknoywy9V9qyUvmYtHWPc2idm/iuRxyQa9mt/5joeExrit8f0cvjp0vHwbtJtkrvi3vv02X0L3Eb4vxVae3ov8Ah/q/4n+dFOu0LdOiSbNwAAAAAAAAAA//2Q==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Cyrl-RS"/>
          </a:p>
        </p:txBody>
      </p:sp>
      <p:sp>
        <p:nvSpPr>
          <p:cNvPr id="17" name="TextBox 16"/>
          <p:cNvSpPr txBox="1"/>
          <p:nvPr/>
        </p:nvSpPr>
        <p:spPr>
          <a:xfrm>
            <a:off x="8820472" y="6453336"/>
            <a:ext cx="30168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b="1" dirty="0">
                <a:solidFill>
                  <a:srgbClr val="0000CC"/>
                </a:solidFill>
              </a:rPr>
              <a:t>4</a:t>
            </a:r>
          </a:p>
        </p:txBody>
      </p:sp>
      <p:pic>
        <p:nvPicPr>
          <p:cNvPr id="3075" name="Picture 3" descr="C:\Users\Drago Cvijanovic\Desktop\FOTOGRAFIJE MOJE\LIPOVICA I BELA REKA 04-05.04.2014\DSCN9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532859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hit-vb.kg.ac.rs/templates/propeller-fjt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4" y="172244"/>
            <a:ext cx="7620000" cy="952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5086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rago Cvijanovic\Desktop\FOTOGRAFIJE MOJE\Bačka Topola 25 05 2013\DSCN3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8903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820472" y="6453336"/>
            <a:ext cx="30168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b="1" dirty="0">
                <a:solidFill>
                  <a:srgbClr val="0000CC"/>
                </a:solidFill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496" y="3610759"/>
            <a:ext cx="9036496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FF"/>
                </a:solidFill>
                <a:latin typeface="Comic Sans MS" pitchFamily="66" charset="0"/>
              </a:rPr>
              <a:t>Д</a:t>
            </a:r>
            <a:r>
              <a:rPr lang="sr-Cyrl-RS" sz="4000" b="1" dirty="0">
                <a:solidFill>
                  <a:srgbClr val="0000FF"/>
                </a:solidFill>
                <a:latin typeface="Comic Sans MS" pitchFamily="66" charset="0"/>
              </a:rPr>
              <a:t>а ли имамо довољно препознатљивих ППП, са географским пореклом и/или </a:t>
            </a:r>
            <a:r>
              <a:rPr lang="sr-Cyrl-RS" sz="4000" b="1" dirty="0" smtClean="0">
                <a:solidFill>
                  <a:srgbClr val="0000FF"/>
                </a:solidFill>
                <a:latin typeface="Comic Sans MS" pitchFamily="66" charset="0"/>
              </a:rPr>
              <a:t>брендова?</a:t>
            </a:r>
            <a:endParaRPr lang="sr-Cyrl-RS" sz="40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9" name="Picture 2" descr="http://www.hit-vb.kg.ac.rs/templates/propeller-fjt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4" y="172244"/>
            <a:ext cx="7620000" cy="952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5254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rago Cvijanovic\Desktop\FOTOGRAFIJE MOJE\LIPOVICA I BELA REKA 04-05.04.2014\DSCN9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9144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7504" y="1292562"/>
            <a:ext cx="8856984" cy="50783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sr-Cyrl-RS" sz="3600" b="1" dirty="0">
                <a:solidFill>
                  <a:srgbClr val="0000FF"/>
                </a:solidFill>
                <a:latin typeface="Comic Sans MS" pitchFamily="66" charset="0"/>
              </a:rPr>
              <a:t>Да ли са овом производњом и овим асортиманом можемо испоштовати захтеве тржишта, које тражи:</a:t>
            </a:r>
            <a:endParaRPr lang="sr-Cyrl-RS" sz="3600" dirty="0">
              <a:solidFill>
                <a:srgbClr val="0000FF"/>
              </a:solidFill>
              <a:latin typeface="Comic Sans MS" pitchFamily="66" charset="0"/>
            </a:endParaRPr>
          </a:p>
          <a:p>
            <a:pPr lvl="0" algn="just"/>
            <a:r>
              <a:rPr lang="sr-Cyrl-RS" sz="3600" b="1" dirty="0">
                <a:solidFill>
                  <a:srgbClr val="FF0000"/>
                </a:solidFill>
                <a:latin typeface="Comic Sans MS" pitchFamily="66" charset="0"/>
              </a:rPr>
              <a:t>К</a:t>
            </a:r>
            <a:r>
              <a:rPr lang="sr-Cyrl-RS" sz="3600" b="1" dirty="0">
                <a:solidFill>
                  <a:srgbClr val="0000FF"/>
                </a:solidFill>
                <a:latin typeface="Comic Sans MS" pitchFamily="66" charset="0"/>
              </a:rPr>
              <a:t>валитет,</a:t>
            </a:r>
            <a:endParaRPr lang="sr-Cyrl-RS" sz="3600" dirty="0">
              <a:solidFill>
                <a:srgbClr val="0000FF"/>
              </a:solidFill>
              <a:latin typeface="Comic Sans MS" pitchFamily="66" charset="0"/>
            </a:endParaRPr>
          </a:p>
          <a:p>
            <a:pPr lvl="0" algn="just"/>
            <a:r>
              <a:rPr lang="sr-Cyrl-RS" sz="3600" b="1" dirty="0">
                <a:solidFill>
                  <a:srgbClr val="FF0000"/>
                </a:solidFill>
                <a:latin typeface="Comic Sans MS" pitchFamily="66" charset="0"/>
              </a:rPr>
              <a:t>К</a:t>
            </a:r>
            <a:r>
              <a:rPr lang="sr-Cyrl-RS" sz="3600" b="1" dirty="0">
                <a:solidFill>
                  <a:srgbClr val="0000FF"/>
                </a:solidFill>
                <a:latin typeface="Comic Sans MS" pitchFamily="66" charset="0"/>
              </a:rPr>
              <a:t>вантитет,</a:t>
            </a:r>
            <a:endParaRPr lang="sr-Cyrl-RS" sz="3600" dirty="0">
              <a:solidFill>
                <a:srgbClr val="0000FF"/>
              </a:solidFill>
              <a:latin typeface="Comic Sans MS" pitchFamily="66" charset="0"/>
            </a:endParaRPr>
          </a:p>
          <a:p>
            <a:pPr lvl="0" algn="just"/>
            <a:r>
              <a:rPr lang="sr-Cyrl-RS" sz="3600" b="1" dirty="0">
                <a:solidFill>
                  <a:srgbClr val="FF0000"/>
                </a:solidFill>
                <a:latin typeface="Comic Sans MS" pitchFamily="66" charset="0"/>
              </a:rPr>
              <a:t>К</a:t>
            </a:r>
            <a:r>
              <a:rPr lang="sr-Cyrl-RS" sz="3600" b="1" dirty="0">
                <a:solidFill>
                  <a:srgbClr val="0000FF"/>
                </a:solidFill>
                <a:latin typeface="Comic Sans MS" pitchFamily="66" charset="0"/>
              </a:rPr>
              <a:t>онтинуитет,</a:t>
            </a:r>
            <a:endParaRPr lang="sr-Cyrl-RS" sz="3600" dirty="0">
              <a:solidFill>
                <a:srgbClr val="0000FF"/>
              </a:solidFill>
              <a:latin typeface="Comic Sans MS" pitchFamily="66" charset="0"/>
            </a:endParaRPr>
          </a:p>
          <a:p>
            <a:pPr lvl="0" algn="just"/>
            <a:r>
              <a:rPr lang="sr-Cyrl-RS" sz="3600" b="1" dirty="0">
                <a:solidFill>
                  <a:srgbClr val="FF0000"/>
                </a:solidFill>
                <a:latin typeface="Comic Sans MS" pitchFamily="66" charset="0"/>
              </a:rPr>
              <a:t>К</a:t>
            </a:r>
            <a:r>
              <a:rPr lang="sr-Cyrl-RS" sz="3600" b="1" dirty="0">
                <a:solidFill>
                  <a:srgbClr val="0000FF"/>
                </a:solidFill>
                <a:latin typeface="Comic Sans MS" pitchFamily="66" charset="0"/>
              </a:rPr>
              <a:t>онтролу, </a:t>
            </a:r>
            <a:r>
              <a:rPr lang="sr-Cyrl-RS" sz="3600" b="1" dirty="0" smtClean="0">
                <a:solidFill>
                  <a:srgbClr val="0000FF"/>
                </a:solidFill>
                <a:latin typeface="Comic Sans MS" pitchFamily="66" charset="0"/>
              </a:rPr>
              <a:t>и</a:t>
            </a:r>
            <a:endParaRPr lang="sr-Cyrl-RS" sz="3600" dirty="0">
              <a:solidFill>
                <a:srgbClr val="0000FF"/>
              </a:solidFill>
              <a:latin typeface="Comic Sans MS" pitchFamily="66" charset="0"/>
            </a:endParaRPr>
          </a:p>
          <a:p>
            <a:pPr lvl="0" algn="just"/>
            <a:r>
              <a:rPr lang="sr-Cyrl-RS" sz="3600" b="1" dirty="0">
                <a:solidFill>
                  <a:srgbClr val="FF0000"/>
                </a:solidFill>
                <a:latin typeface="Comic Sans MS" pitchFamily="66" charset="0"/>
              </a:rPr>
              <a:t>К</a:t>
            </a:r>
            <a:r>
              <a:rPr lang="sr-Cyrl-RS" sz="3600" b="1" dirty="0">
                <a:solidFill>
                  <a:srgbClr val="0000FF"/>
                </a:solidFill>
                <a:latin typeface="Comic Sans MS" pitchFamily="66" charset="0"/>
              </a:rPr>
              <a:t>онкурентност? </a:t>
            </a:r>
            <a:endParaRPr lang="sr-Cyrl-RS" sz="3600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algn="just"/>
            <a:r>
              <a:rPr lang="sr-Cyrl-RS" sz="3600" b="1" dirty="0">
                <a:solidFill>
                  <a:srgbClr val="FF0000"/>
                </a:solidFill>
                <a:latin typeface="Comic Sans MS" pitchFamily="66" charset="0"/>
              </a:rPr>
              <a:t>И да ли имамо довољно </a:t>
            </a:r>
            <a:r>
              <a:rPr lang="sr-Cyrl-RS" sz="3600" b="1" dirty="0">
                <a:solidFill>
                  <a:srgbClr val="0000FF"/>
                </a:solidFill>
                <a:latin typeface="Comic Sans MS" pitchFamily="66" charset="0"/>
              </a:rPr>
              <a:t>К</a:t>
            </a:r>
            <a:r>
              <a:rPr lang="sr-Cyrl-RS" sz="3600" b="1" dirty="0">
                <a:solidFill>
                  <a:srgbClr val="FF0000"/>
                </a:solidFill>
                <a:latin typeface="Comic Sans MS" pitchFamily="66" charset="0"/>
              </a:rPr>
              <a:t>апитала</a:t>
            </a:r>
            <a:r>
              <a:rPr lang="sr-Cyrl-RS" sz="3600" b="1" dirty="0" smtClean="0">
                <a:solidFill>
                  <a:srgbClr val="FF0000"/>
                </a:solidFill>
                <a:latin typeface="Comic Sans MS" pitchFamily="66" charset="0"/>
              </a:rPr>
              <a:t>?</a:t>
            </a:r>
            <a:endParaRPr lang="sr-Cyrl-RS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76456" y="6165304"/>
            <a:ext cx="30168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rgbClr val="0000CC"/>
                </a:solidFill>
              </a:rPr>
              <a:t>6</a:t>
            </a:r>
            <a:endParaRPr lang="sr-Cyrl-RS" b="1" dirty="0">
              <a:solidFill>
                <a:srgbClr val="0000CC"/>
              </a:solidFill>
            </a:endParaRPr>
          </a:p>
        </p:txBody>
      </p:sp>
      <p:pic>
        <p:nvPicPr>
          <p:cNvPr id="11" name="Picture 2" descr="http://www.hit-vb.kg.ac.rs/templates/propeller-fjt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4" y="172244"/>
            <a:ext cx="7620000" cy="952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8237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rago Cvijanovic\Desktop\FOTOGRAFIJE MOJE\VINČA BERBA ŠLJIVA 27-28.07.2013\DSCN5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128"/>
            <a:ext cx="9289032" cy="6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820472" y="6453336"/>
            <a:ext cx="30168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rgbClr val="0000CC"/>
                </a:solidFill>
              </a:rPr>
              <a:t>7</a:t>
            </a:r>
            <a:endParaRPr lang="sr-Cyrl-RS" b="1" dirty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6512" y="5427221"/>
            <a:ext cx="6336704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sr-Cyrl-RS" sz="2800" b="1" dirty="0">
                <a:solidFill>
                  <a:srgbClr val="0000FF"/>
                </a:solidFill>
                <a:latin typeface="Comic Sans MS" pitchFamily="66" charset="0"/>
              </a:rPr>
              <a:t>Да ли наше ПП треба продавати у свежем стању или </a:t>
            </a:r>
            <a:r>
              <a:rPr lang="sr-Cyrl-RS" sz="2800" b="1" dirty="0" smtClean="0">
                <a:solidFill>
                  <a:srgbClr val="0000FF"/>
                </a:solidFill>
                <a:latin typeface="Comic Sans MS" pitchFamily="66" charset="0"/>
              </a:rPr>
              <a:t>живу </a:t>
            </a:r>
            <a:r>
              <a:rPr lang="sr-Cyrl-RS" sz="2800" b="1" dirty="0">
                <a:solidFill>
                  <a:srgbClr val="0000FF"/>
                </a:solidFill>
                <a:latin typeface="Comic Sans MS" pitchFamily="66" charset="0"/>
              </a:rPr>
              <a:t>стоку? </a:t>
            </a:r>
            <a:endParaRPr lang="sr-Cyrl-RS" sz="28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4101" name="Picture 5" descr="C:\Users\Drago Cvijanovic\Desktop\FOTOGRAFIJE MOJE\PRIJATELJI IZ RUMUNIJE 05-06.07.2013\DSCN4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32475"/>
            <a:ext cx="2942678" cy="364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rago Cvijanovic\Desktop\FOTOGRAFIJE MOJE\LIPOVICA I BELA REKA 04-05.04.2014\DSCN9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-27384"/>
            <a:ext cx="295232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hit-vb.kg.ac.rs/templates/propeller-fjt/image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4" y="172244"/>
            <a:ext cx="7620000" cy="952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8237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20472" y="6453336"/>
            <a:ext cx="30168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b="1" dirty="0">
                <a:solidFill>
                  <a:srgbClr val="0000CC"/>
                </a:solidFill>
              </a:rPr>
              <a:t>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23900" y="0"/>
            <a:ext cx="9204412" cy="6885383"/>
            <a:chOff x="-23900" y="0"/>
            <a:chExt cx="9204412" cy="6885383"/>
          </a:xfrm>
        </p:grpSpPr>
        <p:pic>
          <p:nvPicPr>
            <p:cNvPr id="5122" name="Picture 2" descr="C:\Users\Drago Cvijanovic\Desktop\FOTOGRAFIJE MOJE\JAHORINA 15-17.11.12\DSCN126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900" y="3235096"/>
              <a:ext cx="4056348" cy="3622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C:\Users\Drago Cvijanovic\Desktop\FOTOGRAFIJE MOJE\BROD, MODRIČA I LONČARI 02-04. 08.2013\DSCN526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900" y="0"/>
              <a:ext cx="4056348" cy="3235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C:\Users\Drago Cvijanovic\Desktop\FOTOGRAFIJE MOJE\STAVROPOLJ 09.-12. APRIL 2014\DSCN981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448" y="0"/>
              <a:ext cx="5148064" cy="3235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C:\Users\Drago Cvijanovic\Desktop\FOTOGRAFIJE MOJE\JAHORINA 15-17.11.12\DSCN126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448" y="3235096"/>
              <a:ext cx="5148064" cy="3650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35496" y="4941168"/>
            <a:ext cx="9086662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sr-Cyrl-RS" sz="2800" b="1" dirty="0">
                <a:solidFill>
                  <a:srgbClr val="0000FF"/>
                </a:solidFill>
                <a:latin typeface="Comic Sans MS" pitchFamily="66" charset="0"/>
              </a:rPr>
              <a:t>Или прерадити у традиционалне ППП са препознатљивом марком и/или заштићеним географским пореклом?</a:t>
            </a:r>
            <a:endParaRPr lang="sr-Cyrl-RS" sz="28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20472" y="6453336"/>
            <a:ext cx="30168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rgbClr val="0000CC"/>
                </a:solidFill>
              </a:rPr>
              <a:t>8</a:t>
            </a:r>
            <a:endParaRPr lang="sr-Cyrl-RS" b="1" dirty="0">
              <a:solidFill>
                <a:srgbClr val="0000CC"/>
              </a:solidFill>
            </a:endParaRPr>
          </a:p>
        </p:txBody>
      </p:sp>
      <p:pic>
        <p:nvPicPr>
          <p:cNvPr id="14" name="Picture 3" descr="C:\Users\Drago Cvijanovic\Desktop\FOTOGRAFIJE MOJE\LIPOVICA I BELA REKA 04-05.04.2014\DSCN94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28800"/>
            <a:ext cx="532859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hit-vb.kg.ac.rs/templates/propeller-fjt/images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4" y="172244"/>
            <a:ext cx="7620000" cy="952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026" name="Picture 2" descr="https://upload.wikimedia.org/wikipedia/commons/thumb/9/9f/Rakija_from_Serbia3.JPG/200px-Rakija_from_Serbia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17548"/>
            <a:ext cx="3851921" cy="32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76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rago Cvijanovic\Desktop\FOTOGRAFIJE MOJE\LIPOVICA I BELA REKA 04-05.04.2014\DSCN9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820472" y="6453336"/>
            <a:ext cx="30168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Cyrl-RS" b="1" dirty="0" smtClean="0">
                <a:solidFill>
                  <a:srgbClr val="0000CC"/>
                </a:solidFill>
              </a:rPr>
              <a:t>9</a:t>
            </a:r>
            <a:endParaRPr lang="sr-Cyrl-RS" b="1" dirty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4581128"/>
            <a:ext cx="8712968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omic Sans MS" pitchFamily="66" charset="0"/>
              </a:rPr>
              <a:t>И</a:t>
            </a:r>
            <a:r>
              <a:rPr lang="sr-Cyrl-RS" sz="3600" b="1" dirty="0">
                <a:solidFill>
                  <a:srgbClr val="0000FF"/>
                </a:solidFill>
                <a:latin typeface="Comic Sans MS" pitchFamily="66" charset="0"/>
              </a:rPr>
              <a:t>ли НАШЕ ТРАДИЦИОНАЛНЕ ППП продати кроз понуду ТУРИСТИЧКИХ ПРОИЗВОДА у нашим РП? </a:t>
            </a:r>
            <a:endParaRPr lang="sr-Cyrl-RS" sz="36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6147" name="Picture 3" descr="C:\Users\Drago Cvijanovic\Desktop\FOTOGRAFIJE MOJE\LIPOVICA I BELA REKA 04-05.04.2014\DSCN94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72816"/>
            <a:ext cx="396044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hit-vb.kg.ac.rs/templates/propeller-fjt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4" y="172244"/>
            <a:ext cx="7620000" cy="952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8237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538</Words>
  <Application>Microsoft Office PowerPoint</Application>
  <PresentationFormat>On-screen Show (4:3)</PresentationFormat>
  <Paragraphs>81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Drago Cvijanovic</dc:creator>
  <cp:lastModifiedBy>Drago Cvijanovic</cp:lastModifiedBy>
  <cp:revision>361</cp:revision>
  <dcterms:created xsi:type="dcterms:W3CDTF">2013-05-09T08:51:10Z</dcterms:created>
  <dcterms:modified xsi:type="dcterms:W3CDTF">2016-05-08T05:46:11Z</dcterms:modified>
</cp:coreProperties>
</file>