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61" r:id="rId3"/>
    <p:sldId id="257" r:id="rId4"/>
    <p:sldId id="259" r:id="rId5"/>
    <p:sldId id="263" r:id="rId6"/>
    <p:sldId id="258" r:id="rId7"/>
    <p:sldId id="260" r:id="rId8"/>
    <p:sldId id="262" r:id="rId9"/>
    <p:sldId id="265" r:id="rId10"/>
    <p:sldId id="264" r:id="rId11"/>
    <p:sldId id="266" r:id="rId12"/>
    <p:sldId id="268" r:id="rId13"/>
    <p:sldId id="269" r:id="rId14"/>
    <p:sldId id="270" r:id="rId15"/>
    <p:sldId id="26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9FC69-F751-4583-862D-A191D561C6CA}" type="datetimeFigureOut">
              <a:rPr lang="en-GB" smtClean="0"/>
              <a:t>22/06/2015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D0DD8F-779E-495D-B006-6C45800B78CF}" type="slidenum">
              <a:rPr lang="en-GB" smtClean="0"/>
              <a:t>‹#›</a:t>
            </a:fld>
            <a:endParaRPr lang="en-GB"/>
          </a:p>
        </p:txBody>
      </p:sp>
    </p:spTree>
    <p:extLst>
      <p:ext uri="{BB962C8B-B14F-4D97-AF65-F5344CB8AC3E}">
        <p14:creationId xmlns:p14="http://schemas.microsoft.com/office/powerpoint/2010/main" val="4194354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9E3BDB-C13C-4AA5-991B-8532CCB551D8}" type="slidenum">
              <a:rPr lang="en-GB" altLang="en-US" smtClean="0"/>
              <a:pPr/>
              <a:t>14</a:t>
            </a:fld>
            <a:endParaRPr lang="en-GB" altLang="en-US" smtClean="0"/>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4" eaLnBrk="1" hangingPunct="1"/>
            <a:r>
              <a:rPr lang="en-GB" altLang="en-US" smtClean="0"/>
              <a:t>From an exploration of generational issues, an important question evolved: Can students distinguish characterizations of excellent teachers independent of generation, learning style, course modality, and technological sophistication? Data collected at UCF, with more than half a million student responses, suggest an answer.  Although students’ behaviors, attitudes, and expectations are generally shaped by their generation, what constitutes good teaching appears to be universal across these generations. Students believe that excellent instructors:</a:t>
            </a:r>
          </a:p>
          <a:p>
            <a:pPr lvl="4" eaLnBrk="1" hangingPunct="1"/>
            <a:r>
              <a:rPr lang="en-GB" altLang="en-US" smtClean="0"/>
              <a:t> Facilitate student learning</a:t>
            </a:r>
          </a:p>
          <a:p>
            <a:pPr lvl="4" eaLnBrk="1" hangingPunct="1"/>
            <a:r>
              <a:rPr lang="en-GB" altLang="en-US" smtClean="0"/>
              <a:t> Communicate ideas and information effectively</a:t>
            </a:r>
          </a:p>
          <a:p>
            <a:pPr lvl="4" eaLnBrk="1" hangingPunct="1"/>
            <a:r>
              <a:rPr lang="en-GB" altLang="en-US" smtClean="0"/>
              <a:t> Demonstrate genuine interest in student learning</a:t>
            </a:r>
          </a:p>
          <a:p>
            <a:pPr lvl="4" eaLnBrk="1" hangingPunct="1"/>
            <a:r>
              <a:rPr lang="en-GB" altLang="en-US" smtClean="0"/>
              <a:t> Organize their courses effectively</a:t>
            </a:r>
          </a:p>
          <a:p>
            <a:pPr lvl="4" eaLnBrk="1" hangingPunct="1"/>
            <a:r>
              <a:rPr lang="en-GB" altLang="en-US" smtClean="0"/>
              <a:t> Show respect and concern for their students </a:t>
            </a:r>
          </a:p>
          <a:p>
            <a:pPr lvl="4" eaLnBrk="1" hangingPunct="1"/>
            <a:r>
              <a:rPr lang="en-GB" altLang="en-US" smtClean="0"/>
              <a:t> Assess student progress fairly and effectively</a:t>
            </a:r>
          </a:p>
          <a:p>
            <a:pPr lvl="4" eaLnBrk="1" hangingPunct="1"/>
            <a:r>
              <a:rPr lang="en-GB" altLang="en-US" smtClean="0"/>
              <a:t>This seemingly paradoxical way in which students determine teaching excellence through the lens of their instructors clarifies how universities must accommodate students’ needs, realizing that these needs are universal, yet greatly mediated by the Net Generation. </a:t>
            </a:r>
          </a:p>
          <a:p>
            <a:pPr lvl="4" eaLnBrk="1" hangingPunct="1"/>
            <a:r>
              <a:rPr lang="en-GB" altLang="en-US" b="1" smtClean="0"/>
              <a:t>Conclusion</a:t>
            </a:r>
            <a:endParaRPr lang="en-GB" altLang="en-US" smtClean="0"/>
          </a:p>
          <a:p>
            <a:pPr eaLnBrk="1" hangingPunct="1"/>
            <a:r>
              <a:rPr lang="en-GB" altLang="en-US" smtClean="0"/>
              <a:t>The Net Generation possesses sophisticated technological adaptability and a remarkable capacity to incorporate multitasking into day-to-day academic activities. However, there is also a growing discrepancy between institutional infrastructure and these students’ personalized facility with information. Freeland26 described a corresponding trend emerging in higher education that he called practice-oriented education—the combination of liberal and professional studies. He foreshadowed the students’ tendency to learn through bricolage and the university’s reticence to respond: “After 1945 it [the academy] became steadily more open… [but] as its clientele became more ‘modern,’ higher education became more traditional.”27 As we move into the next decades, the resolution of that polarization compels colleges and universities to examine, and perhaps redesign, their strategic direction.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326E461C-4E69-4F53-B501-582A61196E45}" type="datetimeFigureOut">
              <a:rPr lang="en-GB" smtClean="0"/>
              <a:t>22/06/2015</a:t>
            </a:fld>
            <a:endParaRPr lang="en-GB"/>
          </a:p>
        </p:txBody>
      </p:sp>
      <p:sp>
        <p:nvSpPr>
          <p:cNvPr id="5" name="Footer Placeholder 4"/>
          <p:cNvSpPr>
            <a:spLocks noGrp="1"/>
          </p:cNvSpPr>
          <p:nvPr>
            <p:ph type="ftr" sz="quarter" idx="11"/>
          </p:nvPr>
        </p:nvSpPr>
        <p:spPr bwMode="white"/>
        <p:txBody>
          <a:bodyPr/>
          <a:lstStyle/>
          <a:p>
            <a:endParaRPr lang="en-GB"/>
          </a:p>
        </p:txBody>
      </p:sp>
      <p:sp>
        <p:nvSpPr>
          <p:cNvPr id="6" name="Slide Number Placeholder 5"/>
          <p:cNvSpPr>
            <a:spLocks noGrp="1"/>
          </p:cNvSpPr>
          <p:nvPr>
            <p:ph type="sldNum" sz="quarter" idx="12"/>
          </p:nvPr>
        </p:nvSpPr>
        <p:spPr/>
        <p:txBody>
          <a:bodyPr/>
          <a:lstStyle/>
          <a:p>
            <a:fld id="{E0920E5D-AA1A-4B95-B5F3-320DFD37EFE9}"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6E461C-4E69-4F53-B501-582A61196E45}" type="datetimeFigureOut">
              <a:rPr lang="en-GB" smtClean="0"/>
              <a:t>22/06/2015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920E5D-AA1A-4B95-B5F3-320DFD37EFE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6E461C-4E69-4F53-B501-582A61196E45}" type="datetimeFigureOut">
              <a:rPr lang="en-GB" smtClean="0"/>
              <a:t>22/06/2015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920E5D-AA1A-4B95-B5F3-320DFD37EFE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6E461C-4E69-4F53-B501-582A61196E45}" type="datetimeFigureOut">
              <a:rPr lang="en-GB" smtClean="0"/>
              <a:t>22/06/2015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920E5D-AA1A-4B95-B5F3-320DFD37EFE9}" type="slidenum">
              <a:rPr lang="en-GB" smtClean="0"/>
              <a:t>‹#›</a:t>
            </a:fld>
            <a:endParaRPr lang="en-GB"/>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26E461C-4E69-4F53-B501-582A61196E45}" type="datetimeFigureOut">
              <a:rPr lang="en-GB" smtClean="0"/>
              <a:t>22/06/2015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920E5D-AA1A-4B95-B5F3-320DFD37EFE9}" type="slidenum">
              <a:rPr lang="en-GB" smtClean="0"/>
              <a:t>‹#›</a:t>
            </a:fld>
            <a:endParaRPr lang="en-GB"/>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326E461C-4E69-4F53-B501-582A61196E45}" type="datetimeFigureOut">
              <a:rPr lang="en-GB" smtClean="0"/>
              <a:t>22/06/2015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920E5D-AA1A-4B95-B5F3-320DFD37EFE9}" type="slidenum">
              <a:rPr lang="en-GB" smtClean="0"/>
              <a:t>‹#›</a:t>
            </a:fld>
            <a:endParaRPr lang="en-GB"/>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326E461C-4E69-4F53-B501-582A61196E45}" type="datetimeFigureOut">
              <a:rPr lang="en-GB" smtClean="0"/>
              <a:t>22/06/2015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920E5D-AA1A-4B95-B5F3-320DFD37EFE9}"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6E461C-4E69-4F53-B501-582A61196E45}" type="datetimeFigureOut">
              <a:rPr lang="en-GB" smtClean="0"/>
              <a:t>22/06/2015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920E5D-AA1A-4B95-B5F3-320DFD37EFE9}" type="slidenum">
              <a:rPr lang="en-GB" smtClean="0"/>
              <a:t>‹#›</a:t>
            </a:fld>
            <a:endParaRPr lang="en-GB"/>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26E461C-4E69-4F53-B501-582A61196E45}" type="datetimeFigureOut">
              <a:rPr lang="en-GB" smtClean="0"/>
              <a:t>22/06/2015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920E5D-AA1A-4B95-B5F3-320DFD37EFE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E461C-4E69-4F53-B501-582A61196E45}" type="datetimeFigureOut">
              <a:rPr lang="en-GB" smtClean="0"/>
              <a:t>22/06/2015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920E5D-AA1A-4B95-B5F3-320DFD37EFE9}" type="slidenum">
              <a:rPr lang="en-GB" smtClean="0"/>
              <a:t>‹#›</a:t>
            </a:fld>
            <a:endParaRPr lang="en-GB"/>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E461C-4E69-4F53-B501-582A61196E45}" type="datetimeFigureOut">
              <a:rPr lang="en-GB" smtClean="0"/>
              <a:t>22/06/2015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920E5D-AA1A-4B95-B5F3-320DFD37EFE9}"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326E461C-4E69-4F53-B501-582A61196E45}" type="datetimeFigureOut">
              <a:rPr lang="en-GB" smtClean="0"/>
              <a:t>22/06/2015</a:t>
            </a:fld>
            <a:endParaRPr lang="en-GB"/>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GB"/>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E0920E5D-AA1A-4B95-B5F3-320DFD37EFE9}"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sz="2800" dirty="0" err="1"/>
              <a:t>Visoko</a:t>
            </a:r>
            <a:r>
              <a:rPr lang="en-GB" sz="2800" dirty="0"/>
              <a:t> </a:t>
            </a:r>
            <a:r>
              <a:rPr lang="en-GB" sz="2800" dirty="0" err="1"/>
              <a:t>obrazovanje</a:t>
            </a:r>
            <a:r>
              <a:rPr lang="en-GB" sz="2800" dirty="0"/>
              <a:t> u EU, </a:t>
            </a:r>
            <a:r>
              <a:rPr lang="en-GB" sz="2800" dirty="0" err="1"/>
              <a:t>iskustva</a:t>
            </a:r>
            <a:r>
              <a:rPr lang="en-GB" sz="2800" dirty="0"/>
              <a:t> u </a:t>
            </a:r>
            <a:r>
              <a:rPr lang="en-GB" sz="2800" dirty="0" err="1"/>
              <a:t>pedagoškim</a:t>
            </a:r>
            <a:r>
              <a:rPr lang="en-GB" sz="2800" dirty="0"/>
              <a:t> </a:t>
            </a:r>
            <a:r>
              <a:rPr lang="en-GB" sz="2800" dirty="0" err="1"/>
              <a:t>obukama</a:t>
            </a:r>
            <a:r>
              <a:rPr lang="en-GB" sz="2800" dirty="0"/>
              <a:t> </a:t>
            </a:r>
            <a:r>
              <a:rPr lang="en-GB" sz="2800" dirty="0" err="1"/>
              <a:t>i</a:t>
            </a:r>
            <a:r>
              <a:rPr lang="en-GB" sz="2800" dirty="0"/>
              <a:t> </a:t>
            </a:r>
            <a:r>
              <a:rPr lang="en-GB" sz="2800" dirty="0" err="1"/>
              <a:t>modernizaciji</a:t>
            </a:r>
            <a:r>
              <a:rPr lang="en-GB" sz="2800" dirty="0"/>
              <a:t> </a:t>
            </a:r>
            <a:r>
              <a:rPr lang="en-GB" sz="2800" dirty="0" err="1"/>
              <a:t>nastave</a:t>
            </a:r>
            <a:endParaRPr lang="en-GB" sz="2800" dirty="0"/>
          </a:p>
        </p:txBody>
      </p:sp>
      <p:sp>
        <p:nvSpPr>
          <p:cNvPr id="3" name="Subtitle 2"/>
          <p:cNvSpPr>
            <a:spLocks noGrp="1"/>
          </p:cNvSpPr>
          <p:nvPr>
            <p:ph type="subTitle" idx="1"/>
          </p:nvPr>
        </p:nvSpPr>
        <p:spPr/>
        <p:txBody>
          <a:bodyPr/>
          <a:lstStyle/>
          <a:p>
            <a:r>
              <a:rPr lang="en-GB" dirty="0" err="1"/>
              <a:t>Prof.</a:t>
            </a:r>
            <a:r>
              <a:rPr lang="en-GB" dirty="0"/>
              <a:t> </a:t>
            </a:r>
            <a:r>
              <a:rPr lang="en-GB" dirty="0" err="1"/>
              <a:t>dr</a:t>
            </a:r>
            <a:r>
              <a:rPr lang="en-GB" dirty="0"/>
              <a:t> Milan </a:t>
            </a:r>
            <a:r>
              <a:rPr lang="en-GB" dirty="0" err="1"/>
              <a:t>Antonijević</a:t>
            </a:r>
            <a:r>
              <a:rPr lang="en-GB" dirty="0"/>
              <a:t> </a:t>
            </a:r>
            <a:r>
              <a:rPr lang="en-GB" dirty="0" smtClean="0"/>
              <a:t> - </a:t>
            </a:r>
            <a:r>
              <a:rPr lang="en-GB" dirty="0" err="1" smtClean="0"/>
              <a:t>Univerzitet</a:t>
            </a:r>
            <a:r>
              <a:rPr lang="en-GB" dirty="0" smtClean="0"/>
              <a:t> </a:t>
            </a:r>
            <a:r>
              <a:rPr lang="en-GB" dirty="0" err="1"/>
              <a:t>Grinič</a:t>
            </a:r>
            <a:r>
              <a:rPr lang="en-GB" dirty="0"/>
              <a:t>, </a:t>
            </a:r>
            <a:r>
              <a:rPr lang="en-GB" dirty="0" err="1"/>
              <a:t>Velika</a:t>
            </a:r>
            <a:r>
              <a:rPr lang="en-GB" dirty="0"/>
              <a:t> </a:t>
            </a:r>
            <a:r>
              <a:rPr lang="en-GB" dirty="0" err="1"/>
              <a:t>Britanija</a:t>
            </a:r>
            <a:endParaRPr lang="en-GB" dirty="0"/>
          </a:p>
        </p:txBody>
      </p:sp>
    </p:spTree>
    <p:extLst>
      <p:ext uri="{BB962C8B-B14F-4D97-AF65-F5344CB8AC3E}">
        <p14:creationId xmlns:p14="http://schemas.microsoft.com/office/powerpoint/2010/main" val="2720266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Edukacija predavača</a:t>
            </a:r>
            <a:endParaRPr lang="en-GB" dirty="0"/>
          </a:p>
        </p:txBody>
      </p:sp>
      <p:sp>
        <p:nvSpPr>
          <p:cNvPr id="3" name="Content Placeholder 2"/>
          <p:cNvSpPr>
            <a:spLocks noGrp="1"/>
          </p:cNvSpPr>
          <p:nvPr>
            <p:ph idx="1"/>
          </p:nvPr>
        </p:nvSpPr>
        <p:spPr/>
        <p:txBody>
          <a:bodyPr/>
          <a:lstStyle/>
          <a:p>
            <a:r>
              <a:rPr lang="sr-Latn-RS" dirty="0" smtClean="0"/>
              <a:t>Poznavanje pedagoških principa prenosa znanja</a:t>
            </a:r>
          </a:p>
          <a:p>
            <a:r>
              <a:rPr lang="sr-Latn-RS" dirty="0" smtClean="0"/>
              <a:t>Poznavanje metodike nastave</a:t>
            </a:r>
          </a:p>
          <a:p>
            <a:r>
              <a:rPr lang="sr-Latn-RS" dirty="0" smtClean="0"/>
              <a:t>Prepoznavanje profila studenata</a:t>
            </a:r>
          </a:p>
          <a:p>
            <a:r>
              <a:rPr lang="sr-Latn-RS" dirty="0" smtClean="0"/>
              <a:t>Dobro poznavanje materije koja se prenosi</a:t>
            </a:r>
          </a:p>
          <a:p>
            <a:r>
              <a:rPr lang="sr-Latn-RS" dirty="0" smtClean="0"/>
              <a:t>Želja da učestvuje u edukacionom postupku i sa entuzijazmom pristupa nastavi</a:t>
            </a:r>
            <a:endParaRPr lang="en-GB" dirty="0"/>
          </a:p>
        </p:txBody>
      </p:sp>
    </p:spTree>
    <p:extLst>
      <p:ext uri="{BB962C8B-B14F-4D97-AF65-F5344CB8AC3E}">
        <p14:creationId xmlns:p14="http://schemas.microsoft.com/office/powerpoint/2010/main" val="4207304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Edukacija predavača</a:t>
            </a:r>
            <a:endParaRPr lang="en-GB" dirty="0"/>
          </a:p>
        </p:txBody>
      </p:sp>
      <p:sp>
        <p:nvSpPr>
          <p:cNvPr id="3" name="Content Placeholder 2"/>
          <p:cNvSpPr>
            <a:spLocks noGrp="1"/>
          </p:cNvSpPr>
          <p:nvPr>
            <p:ph idx="1"/>
          </p:nvPr>
        </p:nvSpPr>
        <p:spPr/>
        <p:txBody>
          <a:bodyPr/>
          <a:lstStyle/>
          <a:p>
            <a:r>
              <a:rPr lang="sr-Latn-RS" dirty="0" smtClean="0"/>
              <a:t>U Ujedinjenom Kraljevstvu edukaciji predavača se pridaje ogroman značaj</a:t>
            </a:r>
          </a:p>
          <a:p>
            <a:pPr lvl="1"/>
            <a:r>
              <a:rPr lang="sr-Latn-RS" dirty="0" smtClean="0"/>
              <a:t>Svi novo zaposleni univerzitetski predavači moraju da prođu kroz sistem obuke za predavače</a:t>
            </a:r>
          </a:p>
          <a:p>
            <a:pPr lvl="1"/>
            <a:r>
              <a:rPr lang="sr-Latn-RS" dirty="0" smtClean="0"/>
              <a:t>Traje godinu dana i dobija se dodatni certifikat po uspešno završenom kursu</a:t>
            </a:r>
          </a:p>
          <a:p>
            <a:pPr lvl="1"/>
            <a:r>
              <a:rPr lang="sr-Latn-RS" dirty="0" smtClean="0"/>
              <a:t>Ne završen kurs znači i završetak ugovora i neupešan kraj pripravničkog staža</a:t>
            </a:r>
            <a:endParaRPr lang="en-GB" dirty="0"/>
          </a:p>
        </p:txBody>
      </p:sp>
    </p:spTree>
    <p:extLst>
      <p:ext uri="{BB962C8B-B14F-4D97-AF65-F5344CB8AC3E}">
        <p14:creationId xmlns:p14="http://schemas.microsoft.com/office/powerpoint/2010/main" val="3222686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Edukacija predavača</a:t>
            </a:r>
            <a:endParaRPr lang="en-GB" dirty="0"/>
          </a:p>
        </p:txBody>
      </p:sp>
      <p:sp>
        <p:nvSpPr>
          <p:cNvPr id="3" name="Content Placeholder 2"/>
          <p:cNvSpPr>
            <a:spLocks noGrp="1"/>
          </p:cNvSpPr>
          <p:nvPr>
            <p:ph idx="1"/>
          </p:nvPr>
        </p:nvSpPr>
        <p:spPr/>
        <p:txBody>
          <a:bodyPr/>
          <a:lstStyle/>
          <a:p>
            <a:r>
              <a:rPr lang="sr-Latn-RS" dirty="0" smtClean="0"/>
              <a:t>Programe je podeljen na nekoliko kurseva</a:t>
            </a:r>
          </a:p>
          <a:p>
            <a:pPr lvl="1"/>
            <a:r>
              <a:rPr lang="sr-Latn-RS" dirty="0" smtClean="0"/>
              <a:t>Planiranje i pripremanje predavanja</a:t>
            </a:r>
          </a:p>
          <a:p>
            <a:pPr lvl="1"/>
            <a:endParaRPr lang="sr-Latn-RS" dirty="0" smtClean="0"/>
          </a:p>
          <a:p>
            <a:pPr lvl="1"/>
            <a:r>
              <a:rPr lang="sr-Latn-RS" dirty="0" smtClean="0"/>
              <a:t>E-učenje</a:t>
            </a:r>
          </a:p>
          <a:p>
            <a:pPr lvl="1"/>
            <a:endParaRPr lang="sr-Latn-RS" dirty="0"/>
          </a:p>
          <a:p>
            <a:pPr lvl="1"/>
            <a:r>
              <a:rPr lang="sr-Latn-RS" dirty="0" smtClean="0"/>
              <a:t>Pedagoški principi</a:t>
            </a:r>
          </a:p>
          <a:p>
            <a:pPr lvl="1"/>
            <a:endParaRPr lang="sr-Latn-RS" dirty="0"/>
          </a:p>
          <a:p>
            <a:pPr lvl="1"/>
            <a:r>
              <a:rPr lang="sr-Latn-RS" dirty="0" smtClean="0"/>
              <a:t>Učenje na daljinu, aktivan blog</a:t>
            </a:r>
          </a:p>
          <a:p>
            <a:pPr lvl="1"/>
            <a:endParaRPr lang="sr-Latn-RS" dirty="0"/>
          </a:p>
          <a:p>
            <a:pPr lvl="1"/>
            <a:endParaRPr lang="en-GB" dirty="0"/>
          </a:p>
        </p:txBody>
      </p:sp>
    </p:spTree>
    <p:extLst>
      <p:ext uri="{BB962C8B-B14F-4D97-AF65-F5344CB8AC3E}">
        <p14:creationId xmlns:p14="http://schemas.microsoft.com/office/powerpoint/2010/main" val="882261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Edukacija predavača</a:t>
            </a:r>
            <a:endParaRPr lang="en-GB" dirty="0"/>
          </a:p>
        </p:txBody>
      </p:sp>
      <p:sp>
        <p:nvSpPr>
          <p:cNvPr id="3" name="Content Placeholder 2"/>
          <p:cNvSpPr>
            <a:spLocks noGrp="1"/>
          </p:cNvSpPr>
          <p:nvPr>
            <p:ph idx="1"/>
          </p:nvPr>
        </p:nvSpPr>
        <p:spPr/>
        <p:txBody>
          <a:bodyPr/>
          <a:lstStyle/>
          <a:p>
            <a:r>
              <a:rPr lang="sr-Latn-RS" dirty="0" smtClean="0"/>
              <a:t>Važne komponente rada na EU univerzitetima je i poznavanje QA-QC principa u visokom obrazovanju i njihova aktivna primena kao i institucionalni zakoni, njihovo praćenje i implementacija</a:t>
            </a:r>
          </a:p>
          <a:p>
            <a:r>
              <a:rPr lang="sr-Latn-RS" dirty="0" smtClean="0"/>
              <a:t>Sve predavači treba aktivno da učestvuju u </a:t>
            </a:r>
          </a:p>
          <a:p>
            <a:pPr lvl="1"/>
            <a:r>
              <a:rPr lang="sr-Latn-RS" dirty="0" smtClean="0"/>
              <a:t>Pripremi programske/studijeske dokumentacije</a:t>
            </a:r>
          </a:p>
          <a:p>
            <a:pPr lvl="1"/>
            <a:r>
              <a:rPr lang="sr-Latn-RS" dirty="0" smtClean="0"/>
              <a:t>Izvodjenju nastave, vođenju kurseva</a:t>
            </a:r>
          </a:p>
          <a:p>
            <a:pPr lvl="1"/>
            <a:r>
              <a:rPr lang="sr-Latn-RS" dirty="0" smtClean="0"/>
              <a:t>Evaluaciji kurseva i studijskog programa</a:t>
            </a:r>
          </a:p>
          <a:p>
            <a:pPr lvl="1"/>
            <a:r>
              <a:rPr lang="sr-Latn-RS" smtClean="0"/>
              <a:t>Predlaganju modernizacija i njihovoj implementaciji i evaluaciji</a:t>
            </a:r>
            <a:endParaRPr lang="sr-Latn-RS" dirty="0" smtClean="0"/>
          </a:p>
          <a:p>
            <a:pPr lvl="1"/>
            <a:endParaRPr lang="sr-Latn-RS" dirty="0"/>
          </a:p>
          <a:p>
            <a:pPr lvl="1"/>
            <a:endParaRPr lang="en-GB" dirty="0"/>
          </a:p>
        </p:txBody>
      </p:sp>
    </p:spTree>
    <p:extLst>
      <p:ext uri="{BB962C8B-B14F-4D97-AF65-F5344CB8AC3E}">
        <p14:creationId xmlns:p14="http://schemas.microsoft.com/office/powerpoint/2010/main" val="3418429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9330" name="Group 2"/>
          <p:cNvGraphicFramePr>
            <a:graphicFrameLocks noGrp="1"/>
          </p:cNvGraphicFramePr>
          <p:nvPr/>
        </p:nvGraphicFramePr>
        <p:xfrm>
          <a:off x="179388" y="620713"/>
          <a:ext cx="8569325" cy="5791201"/>
        </p:xfrm>
        <a:graphic>
          <a:graphicData uri="http://schemas.openxmlformats.org/drawingml/2006/table">
            <a:tbl>
              <a:tblPr/>
              <a:tblGrid>
                <a:gridCol w="1406525"/>
                <a:gridCol w="1922462"/>
                <a:gridCol w="1700213"/>
                <a:gridCol w="1806575"/>
                <a:gridCol w="1733550"/>
              </a:tblGrid>
              <a:tr h="6279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dirty="0" smtClean="0">
                          <a:ln>
                            <a:noFill/>
                          </a:ln>
                          <a:solidFill>
                            <a:srgbClr val="5E4E5B"/>
                          </a:solidFill>
                          <a:effectLst/>
                          <a:latin typeface="Arial" charset="0"/>
                        </a:rPr>
                        <a:t>TRENDS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rPr>
                        <a:t>Baby Boomers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rPr>
                        <a:t>Matures</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rPr>
                        <a:t>Generation X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600" b="1" i="0" u="none" strike="noStrike" cap="none" normalizeH="0" baseline="0" smtClean="0">
                        <a:ln>
                          <a:noFill/>
                        </a:ln>
                        <a:solidFill>
                          <a:schemeClr val="tx1"/>
                        </a:solidFill>
                        <a:effectLst/>
                        <a:latin typeface="Arial" charset="0"/>
                      </a:endParaRP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chemeClr val="tx1"/>
                          </a:solidFill>
                          <a:effectLst/>
                          <a:latin typeface="Arial" charset="0"/>
                        </a:rPr>
                        <a:t>Net Generation</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1452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5E4E5B"/>
                          </a:solidFill>
                          <a:effectLst/>
                          <a:latin typeface="Arial" charset="0"/>
                        </a:rPr>
                        <a:t>Birth dates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1946-1964</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1900-1946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1965-1982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(43 – 26)</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1982-1991 (18-26:HE entry 2008/9)</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192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5E4E5B"/>
                          </a:solidFill>
                          <a:effectLst/>
                          <a:latin typeface="Arial" charset="0"/>
                        </a:rPr>
                        <a:t>Description</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Me generation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Greatest generation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Latchkey generation</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Millennials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36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5E4E5B"/>
                          </a:solidFill>
                          <a:effectLst/>
                          <a:latin typeface="Arial" charset="0"/>
                        </a:rPr>
                        <a:t>Attributes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Optimistic,  workaholic</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Command &amp; Control, self-sacrifice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Independent, sceptical</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Hopeful, determined</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559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5E4E5B"/>
                          </a:solidFill>
                          <a:effectLst/>
                          <a:latin typeface="Arial" charset="0"/>
                        </a:rPr>
                        <a:t>Likes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Responsibility, work ethic, can-do attitude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Respect for authority, family, community involvement</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Freedom, multitasking, work-life balance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Public activism, latest technology, parents</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9367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rgbClr val="5E4E5B"/>
                          </a:solidFill>
                          <a:effectLst/>
                          <a:latin typeface="Arial" charset="0"/>
                        </a:rPr>
                        <a:t>Dislikes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Laziness, turning 50</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Waste, technology</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smtClean="0">
                          <a:ln>
                            <a:noFill/>
                          </a:ln>
                          <a:solidFill>
                            <a:schemeClr val="tx1"/>
                          </a:solidFill>
                          <a:effectLst/>
                          <a:latin typeface="Arial" charset="0"/>
                        </a:rPr>
                        <a:t>Red tape, hype</a:t>
                      </a:r>
                    </a:p>
                  </a:txBody>
                  <a:tcPr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Anything slow, negativity</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286" name="Text Box 46"/>
          <p:cNvSpPr txBox="1">
            <a:spLocks noChangeArrowheads="1"/>
          </p:cNvSpPr>
          <p:nvPr/>
        </p:nvSpPr>
        <p:spPr bwMode="auto">
          <a:xfrm>
            <a:off x="250825" y="6419850"/>
            <a:ext cx="8497888" cy="366713"/>
          </a:xfrm>
          <a:prstGeom prst="rect">
            <a:avLst/>
          </a:prstGeom>
          <a:solidFill>
            <a:schemeClr val="bg1">
              <a:alpha val="9294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GB" altLang="en-US" sz="1800" b="1">
                <a:latin typeface="Arial" charset="0"/>
              </a:rPr>
              <a:t>Educating the Net Generation, Oblinger &amp; Oblinger  2005</a:t>
            </a:r>
          </a:p>
        </p:txBody>
      </p:sp>
      <p:sp>
        <p:nvSpPr>
          <p:cNvPr id="99375" name="Rectangle 47"/>
          <p:cNvSpPr>
            <a:spLocks noChangeArrowheads="1"/>
          </p:cNvSpPr>
          <p:nvPr/>
        </p:nvSpPr>
        <p:spPr bwMode="auto">
          <a:xfrm>
            <a:off x="3492500" y="620713"/>
            <a:ext cx="1727200" cy="5545137"/>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99376" name="Rectangle 48"/>
          <p:cNvSpPr>
            <a:spLocks noChangeArrowheads="1"/>
          </p:cNvSpPr>
          <p:nvPr/>
        </p:nvSpPr>
        <p:spPr bwMode="auto">
          <a:xfrm>
            <a:off x="7019925" y="620713"/>
            <a:ext cx="1727200" cy="5545137"/>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99377" name="Rectangle 49"/>
          <p:cNvSpPr>
            <a:spLocks noChangeArrowheads="1"/>
          </p:cNvSpPr>
          <p:nvPr/>
        </p:nvSpPr>
        <p:spPr bwMode="auto">
          <a:xfrm>
            <a:off x="5219700" y="620713"/>
            <a:ext cx="1800225" cy="5545137"/>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sp>
        <p:nvSpPr>
          <p:cNvPr id="99378" name="Rectangle 50"/>
          <p:cNvSpPr>
            <a:spLocks noChangeArrowheads="1"/>
          </p:cNvSpPr>
          <p:nvPr/>
        </p:nvSpPr>
        <p:spPr bwMode="auto">
          <a:xfrm>
            <a:off x="1571625" y="620713"/>
            <a:ext cx="7200900" cy="5808662"/>
          </a:xfrm>
          <a:prstGeom prst="rect">
            <a:avLst/>
          </a:prstGeom>
          <a:solidFill>
            <a:schemeClr val="bg1"/>
          </a:solidFill>
          <a:ln w="9525">
            <a:solidFill>
              <a:schemeClr val="tx1"/>
            </a:solidFill>
            <a:miter lim="800000"/>
            <a:headEnd/>
            <a:tailEnd/>
          </a:ln>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endParaRPr lang="en-US" altLang="en-US" sz="1800">
              <a:latin typeface="Arial" charset="0"/>
            </a:endParaRPr>
          </a:p>
        </p:txBody>
      </p:sp>
      <p:graphicFrame>
        <p:nvGraphicFramePr>
          <p:cNvPr id="99396" name="Group 68"/>
          <p:cNvGraphicFramePr>
            <a:graphicFrameLocks noGrp="1"/>
          </p:cNvGraphicFramePr>
          <p:nvPr/>
        </p:nvGraphicFramePr>
        <p:xfrm>
          <a:off x="1571625" y="642938"/>
          <a:ext cx="5472113" cy="5527675"/>
        </p:xfrm>
        <a:graphic>
          <a:graphicData uri="http://schemas.openxmlformats.org/drawingml/2006/table">
            <a:tbl>
              <a:tblPr/>
              <a:tblGrid>
                <a:gridCol w="5472113"/>
              </a:tblGrid>
              <a:tr h="6778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New </a:t>
                      </a:r>
                      <a:r>
                        <a:rPr kumimoji="0" lang="en-US" sz="1800" b="0" i="0" u="none" strike="noStrike" cap="none" normalizeH="0" baseline="0" dirty="0" err="1" smtClean="0">
                          <a:ln>
                            <a:noFill/>
                          </a:ln>
                          <a:solidFill>
                            <a:schemeClr val="tx1"/>
                          </a:solidFill>
                          <a:effectLst/>
                          <a:latin typeface="Arial" charset="0"/>
                        </a:rPr>
                        <a:t>Millenials</a:t>
                      </a:r>
                      <a:r>
                        <a:rPr kumimoji="0" lang="en-US" sz="1800" b="0" i="0" u="none" strike="noStrike" cap="none" normalizeH="0" baseline="0" dirty="0" smtClean="0">
                          <a:ln>
                            <a:noFill/>
                          </a:ln>
                          <a:solidFill>
                            <a:schemeClr val="tx1"/>
                          </a:solidFill>
                          <a:effectLst/>
                          <a:latin typeface="Arial" charset="0"/>
                        </a:rPr>
                        <a:t> or Generation Z, or 9/11 Gen</a:t>
                      </a:r>
                      <a:endParaRPr kumimoji="0" lang="en-GB" sz="1800" b="0" i="0" u="none" strike="noStrike" cap="none" normalizeH="0" baseline="0" dirty="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35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1991 onwards</a:t>
                      </a:r>
                      <a:endParaRPr kumimoji="0" lang="en-GB"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55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Concerned about terrorism, much more environmentally aware than previous generations</a:t>
                      </a:r>
                      <a:r>
                        <a:rPr kumimoji="0" lang="en-GB" sz="1800" b="0" i="0" u="none" strike="noStrike" cap="none" normalizeH="0" baseline="0" dirty="0" smtClean="0">
                          <a:ln>
                            <a:noFill/>
                          </a:ln>
                          <a:solidFill>
                            <a:schemeClr val="tx1"/>
                          </a:solidFill>
                          <a:effectLst/>
                          <a:latin typeface="Arial" charset="0"/>
                        </a:rPr>
                        <a:t> , deeply affected by c</a:t>
                      </a:r>
                      <a:r>
                        <a:rPr kumimoji="0" lang="en-US" sz="1800" b="0" i="0" u="none" strike="noStrike" cap="none" normalizeH="0" baseline="0" dirty="0" err="1" smtClean="0">
                          <a:ln>
                            <a:noFill/>
                          </a:ln>
                          <a:solidFill>
                            <a:schemeClr val="tx1"/>
                          </a:solidFill>
                          <a:effectLst/>
                          <a:latin typeface="Arial" charset="0"/>
                        </a:rPr>
                        <a:t>onsumerism</a:t>
                      </a:r>
                      <a:r>
                        <a:rPr kumimoji="0" lang="en-US" sz="1800" b="0" i="0" u="none" strike="noStrike" cap="none" normalizeH="0" baseline="0" dirty="0" smtClean="0">
                          <a:ln>
                            <a:noFill/>
                          </a:ln>
                          <a:solidFill>
                            <a:schemeClr val="tx1"/>
                          </a:solidFill>
                          <a:effectLst/>
                          <a:latin typeface="Arial" charset="0"/>
                        </a:rPr>
                        <a:t>, erosion of childhood, focused on achievement and outcome, networked as a given, globalised </a:t>
                      </a:r>
                      <a:endParaRPr kumimoji="0" lang="en-GB" sz="1800" b="0" i="0" u="none" strike="noStrike" cap="none" normalizeH="0" baseline="0" dirty="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825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the internet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mobile phones.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charset="0"/>
                      </a:endParaRP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63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chemeClr val="tx1"/>
                          </a:solidFill>
                          <a:effectLst/>
                          <a:latin typeface="Arial" charset="0"/>
                        </a:rPr>
                        <a:t>?</a:t>
                      </a:r>
                    </a:p>
                  </a:txBody>
                  <a:tcPr marT="45722" marB="45722"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ustDataLst>
      <p:tags r:id="rId1"/>
    </p:custDataLst>
    <p:extLst>
      <p:ext uri="{BB962C8B-B14F-4D97-AF65-F5344CB8AC3E}">
        <p14:creationId xmlns:p14="http://schemas.microsoft.com/office/powerpoint/2010/main" val="13161803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99375"/>
                                        </p:tgtEl>
                                      </p:cBhvr>
                                    </p:animEffect>
                                    <p:set>
                                      <p:cBhvr>
                                        <p:cTn id="7" dur="1" fill="hold">
                                          <p:stCondLst>
                                            <p:cond delay="499"/>
                                          </p:stCondLst>
                                        </p:cTn>
                                        <p:tgtEl>
                                          <p:spTgt spid="9937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99377"/>
                                        </p:tgtEl>
                                      </p:cBhvr>
                                    </p:animEffect>
                                    <p:set>
                                      <p:cBhvr>
                                        <p:cTn id="12" dur="1" fill="hold">
                                          <p:stCondLst>
                                            <p:cond delay="499"/>
                                          </p:stCondLst>
                                        </p:cTn>
                                        <p:tgtEl>
                                          <p:spTgt spid="9937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0" nodeType="clickEffect">
                                  <p:stCondLst>
                                    <p:cond delay="0"/>
                                  </p:stCondLst>
                                  <p:childTnLst>
                                    <p:animEffect transition="out" filter="blinds(horizontal)">
                                      <p:cBhvr>
                                        <p:cTn id="16" dur="500"/>
                                        <p:tgtEl>
                                          <p:spTgt spid="99376"/>
                                        </p:tgtEl>
                                      </p:cBhvr>
                                    </p:animEffect>
                                    <p:set>
                                      <p:cBhvr>
                                        <p:cTn id="17" dur="1" fill="hold">
                                          <p:stCondLst>
                                            <p:cond delay="499"/>
                                          </p:stCondLst>
                                        </p:cTn>
                                        <p:tgtEl>
                                          <p:spTgt spid="99376"/>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9378"/>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993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75" grpId="0" animBg="1"/>
      <p:bldP spid="99376" grpId="0" animBg="1"/>
      <p:bldP spid="99377" grpId="0" animBg="1"/>
      <p:bldP spid="9937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869836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Visoko obrazovanje</a:t>
            </a:r>
            <a:endParaRPr lang="en-GB" dirty="0"/>
          </a:p>
        </p:txBody>
      </p:sp>
      <p:sp>
        <p:nvSpPr>
          <p:cNvPr id="3" name="Content Placeholder 2"/>
          <p:cNvSpPr>
            <a:spLocks noGrp="1"/>
          </p:cNvSpPr>
          <p:nvPr>
            <p:ph idx="1"/>
          </p:nvPr>
        </p:nvSpPr>
        <p:spPr/>
        <p:txBody>
          <a:bodyPr/>
          <a:lstStyle/>
          <a:p>
            <a:r>
              <a:rPr lang="sr-Latn-RS" dirty="0" smtClean="0"/>
              <a:t>Zašto (Da li) je  visoko obrazovanje potrebno modernom društvu?</a:t>
            </a:r>
          </a:p>
          <a:p>
            <a:pPr lvl="1"/>
            <a:r>
              <a:rPr lang="sr-Latn-RS" dirty="0" smtClean="0"/>
              <a:t>Da bi visoko obrazovani imali posao</a:t>
            </a:r>
          </a:p>
          <a:p>
            <a:pPr lvl="1"/>
            <a:r>
              <a:rPr lang="sr-Latn-RS" dirty="0" smtClean="0"/>
              <a:t>Da bi stvarali nove visoko obrazovane ljude</a:t>
            </a:r>
          </a:p>
          <a:p>
            <a:pPr lvl="1"/>
            <a:r>
              <a:rPr lang="sr-Latn-RS" dirty="0" smtClean="0"/>
              <a:t>Da bi pospešili razvoj nerazvijenih društava</a:t>
            </a:r>
          </a:p>
          <a:p>
            <a:pPr lvl="1"/>
            <a:r>
              <a:rPr lang="sr-Latn-RS" dirty="0" smtClean="0"/>
              <a:t>Da bi unapredili kvalitet života na globalnom nivou</a:t>
            </a:r>
          </a:p>
          <a:p>
            <a:pPr lvl="1"/>
            <a:r>
              <a:rPr lang="sr-Latn-RS" dirty="0" smtClean="0"/>
              <a:t>Da bi shvatili sve zakone koji vladaju u našem kosmičkom sistemu</a:t>
            </a:r>
          </a:p>
          <a:p>
            <a:pPr lvl="1"/>
            <a:r>
              <a:rPr lang="sr-Latn-RS" dirty="0" smtClean="0"/>
              <a:t>Da bi .....</a:t>
            </a:r>
            <a:endParaRPr lang="sr-Latn-RS" dirty="0"/>
          </a:p>
        </p:txBody>
      </p:sp>
    </p:spTree>
    <p:extLst>
      <p:ext uri="{BB962C8B-B14F-4D97-AF65-F5344CB8AC3E}">
        <p14:creationId xmlns:p14="http://schemas.microsoft.com/office/powerpoint/2010/main" val="23347012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Visoko obrazovanje</a:t>
            </a:r>
            <a:endParaRPr lang="en-GB" dirty="0"/>
          </a:p>
        </p:txBody>
      </p:sp>
      <p:sp>
        <p:nvSpPr>
          <p:cNvPr id="3" name="Content Placeholder 2"/>
          <p:cNvSpPr>
            <a:spLocks noGrp="1"/>
          </p:cNvSpPr>
          <p:nvPr>
            <p:ph idx="1"/>
          </p:nvPr>
        </p:nvSpPr>
        <p:spPr/>
        <p:txBody>
          <a:bodyPr>
            <a:normAutofit lnSpcReduction="10000"/>
          </a:bodyPr>
          <a:lstStyle/>
          <a:p>
            <a:r>
              <a:rPr lang="sr-Latn-RS" dirty="0" smtClean="0"/>
              <a:t>Kako se ostvaruje konstantan napredak društva i unapređenje       kvaliteta života?</a:t>
            </a:r>
          </a:p>
          <a:p>
            <a:pPr lvl="1"/>
            <a:r>
              <a:rPr lang="sr-Latn-RS" dirty="0" smtClean="0"/>
              <a:t>Eksperimentalni pristup</a:t>
            </a:r>
          </a:p>
          <a:p>
            <a:pPr lvl="1"/>
            <a:r>
              <a:rPr lang="sr-Latn-RS" dirty="0" smtClean="0"/>
              <a:t>Sistematska analiza</a:t>
            </a:r>
          </a:p>
          <a:p>
            <a:pPr lvl="1"/>
            <a:r>
              <a:rPr lang="sr-Latn-RS" dirty="0" smtClean="0"/>
              <a:t>Kritičko razmišljanje </a:t>
            </a:r>
          </a:p>
          <a:p>
            <a:pPr lvl="1"/>
            <a:r>
              <a:rPr lang="sr-Latn-RS" dirty="0" smtClean="0"/>
              <a:t>Stvaranje dobro ustanovljenih pretpostavki na osnovu prethodnih iskustava i  znanja</a:t>
            </a:r>
          </a:p>
          <a:p>
            <a:pPr lvl="1"/>
            <a:r>
              <a:rPr lang="sr-Latn-RS" dirty="0" smtClean="0"/>
              <a:t>Osmišljavanje načina kritičke analize stvorenih pretpostavki</a:t>
            </a:r>
          </a:p>
          <a:p>
            <a:pPr lvl="1"/>
            <a:r>
              <a:rPr lang="sr-Latn-RS" dirty="0" smtClean="0"/>
              <a:t>Stvaranje i shvatanje kompleksnih sistema međusobno povezanih principima i uslovljenim zavisnostima</a:t>
            </a:r>
            <a:endParaRPr lang="sr-Latn-RS" dirty="0"/>
          </a:p>
        </p:txBody>
      </p:sp>
    </p:spTree>
    <p:extLst>
      <p:ext uri="{BB962C8B-B14F-4D97-AF65-F5344CB8AC3E}">
        <p14:creationId xmlns:p14="http://schemas.microsoft.com/office/powerpoint/2010/main" val="3098112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VISOKO OBRAZOVANJE</a:t>
            </a:r>
            <a:endParaRPr lang="en-GB" dirty="0"/>
          </a:p>
        </p:txBody>
      </p:sp>
      <p:sp>
        <p:nvSpPr>
          <p:cNvPr id="3" name="Content Placeholder 2"/>
          <p:cNvSpPr>
            <a:spLocks noGrp="1"/>
          </p:cNvSpPr>
          <p:nvPr>
            <p:ph idx="1"/>
          </p:nvPr>
        </p:nvSpPr>
        <p:spPr/>
        <p:txBody>
          <a:bodyPr/>
          <a:lstStyle/>
          <a:p>
            <a:r>
              <a:rPr lang="sr-Latn-RS" dirty="0" smtClean="0"/>
              <a:t>Sa napretkom društva raste i količina stečenog znanja, kako ga preneti?</a:t>
            </a:r>
          </a:p>
          <a:p>
            <a:endParaRPr lang="sr-Latn-RS" sz="1000" dirty="0" smtClean="0"/>
          </a:p>
          <a:p>
            <a:pPr lvl="1"/>
            <a:r>
              <a:rPr lang="sr-Latn-RS" dirty="0" smtClean="0"/>
              <a:t>Edukacija – Teorija</a:t>
            </a:r>
          </a:p>
          <a:p>
            <a:pPr lvl="1"/>
            <a:endParaRPr lang="sr-Latn-RS" dirty="0" smtClean="0"/>
          </a:p>
          <a:p>
            <a:pPr lvl="1"/>
            <a:r>
              <a:rPr lang="sr-Latn-RS" dirty="0" smtClean="0"/>
              <a:t>Edukacija – Praksa</a:t>
            </a:r>
          </a:p>
          <a:p>
            <a:pPr lvl="1"/>
            <a:endParaRPr lang="sr-Latn-RS" dirty="0" smtClean="0"/>
          </a:p>
          <a:p>
            <a:pPr lvl="1"/>
            <a:r>
              <a:rPr lang="sr-Latn-RS" dirty="0" smtClean="0"/>
              <a:t>Edukacija – Istraživanje</a:t>
            </a:r>
          </a:p>
          <a:p>
            <a:pPr lvl="1"/>
            <a:endParaRPr lang="en-GB" dirty="0"/>
          </a:p>
        </p:txBody>
      </p:sp>
    </p:spTree>
    <p:extLst>
      <p:ext uri="{BB962C8B-B14F-4D97-AF65-F5344CB8AC3E}">
        <p14:creationId xmlns:p14="http://schemas.microsoft.com/office/powerpoint/2010/main" val="3807148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VISOKO OBRAZOVANJE</a:t>
            </a:r>
            <a:endParaRPr lang="en-GB" dirty="0"/>
          </a:p>
        </p:txBody>
      </p:sp>
      <p:sp>
        <p:nvSpPr>
          <p:cNvPr id="3" name="Content Placeholder 2"/>
          <p:cNvSpPr>
            <a:spLocks noGrp="1"/>
          </p:cNvSpPr>
          <p:nvPr>
            <p:ph idx="1"/>
          </p:nvPr>
        </p:nvSpPr>
        <p:spPr/>
        <p:txBody>
          <a:bodyPr>
            <a:normAutofit/>
          </a:bodyPr>
          <a:lstStyle/>
          <a:p>
            <a:r>
              <a:rPr lang="sr-Latn-RS" dirty="0" smtClean="0"/>
              <a:t>Bez dobro organizovanog visokog obrazovanja nema brzog napretka društva!!!</a:t>
            </a:r>
          </a:p>
          <a:p>
            <a:r>
              <a:rPr lang="sr-Latn-RS" dirty="0" smtClean="0"/>
              <a:t>Visoko obrazovanje je važno!!!</a:t>
            </a:r>
          </a:p>
          <a:p>
            <a:r>
              <a:rPr lang="sr-Latn-RS" dirty="0" smtClean="0"/>
              <a:t>Visoko obrazovanje mora biti dobro organizovano!!!</a:t>
            </a:r>
          </a:p>
          <a:p>
            <a:pPr indent="0">
              <a:buNone/>
            </a:pPr>
            <a:endParaRPr lang="sr-Latn-RS" sz="1000" dirty="0" smtClean="0"/>
          </a:p>
          <a:p>
            <a:r>
              <a:rPr lang="sr-Latn-RS" dirty="0" smtClean="0"/>
              <a:t>Ko najviše utiče na kvalitet visokog obrazovanja???</a:t>
            </a:r>
          </a:p>
          <a:p>
            <a:pPr lvl="1"/>
            <a:endParaRPr lang="en-GB" dirty="0"/>
          </a:p>
        </p:txBody>
      </p:sp>
    </p:spTree>
    <p:extLst>
      <p:ext uri="{BB962C8B-B14F-4D97-AF65-F5344CB8AC3E}">
        <p14:creationId xmlns:p14="http://schemas.microsoft.com/office/powerpoint/2010/main" val="1757440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VISOKO OBRAZOVANJE</a:t>
            </a:r>
            <a:endParaRPr lang="en-GB" dirty="0"/>
          </a:p>
        </p:txBody>
      </p:sp>
      <p:sp>
        <p:nvSpPr>
          <p:cNvPr id="3" name="Content Placeholder 2"/>
          <p:cNvSpPr>
            <a:spLocks noGrp="1"/>
          </p:cNvSpPr>
          <p:nvPr>
            <p:ph idx="1"/>
          </p:nvPr>
        </p:nvSpPr>
        <p:spPr/>
        <p:txBody>
          <a:bodyPr/>
          <a:lstStyle/>
          <a:p>
            <a:r>
              <a:rPr lang="sr-Latn-RS" dirty="0" smtClean="0"/>
              <a:t>Koja je uloga društva (ministarstva) u organizaciji i razvoju VO?</a:t>
            </a:r>
          </a:p>
          <a:p>
            <a:pPr lvl="1"/>
            <a:r>
              <a:rPr lang="sr-Latn-RS" dirty="0" smtClean="0"/>
              <a:t>Zakonodavna</a:t>
            </a:r>
          </a:p>
          <a:p>
            <a:pPr lvl="1"/>
            <a:endParaRPr lang="sr-Latn-RS" dirty="0" smtClean="0"/>
          </a:p>
          <a:p>
            <a:pPr lvl="1"/>
            <a:r>
              <a:rPr lang="sr-Latn-RS" dirty="0" smtClean="0"/>
              <a:t>Organizaciona</a:t>
            </a:r>
          </a:p>
          <a:p>
            <a:pPr lvl="1"/>
            <a:endParaRPr lang="sr-Latn-RS" dirty="0" smtClean="0"/>
          </a:p>
          <a:p>
            <a:pPr lvl="1"/>
            <a:r>
              <a:rPr lang="sr-Latn-RS" dirty="0" smtClean="0"/>
              <a:t>Promoterska</a:t>
            </a:r>
          </a:p>
          <a:p>
            <a:pPr lvl="1"/>
            <a:endParaRPr lang="sr-Latn-RS" dirty="0" smtClean="0"/>
          </a:p>
          <a:p>
            <a:pPr lvl="1"/>
            <a:r>
              <a:rPr lang="sr-Latn-RS" dirty="0" smtClean="0"/>
              <a:t>Usmeravajuća</a:t>
            </a:r>
          </a:p>
          <a:p>
            <a:pPr marL="514350" lvl="1" indent="0">
              <a:buNone/>
            </a:pPr>
            <a:endParaRPr lang="sr-Latn-RS" dirty="0" smtClean="0"/>
          </a:p>
          <a:p>
            <a:pPr lvl="1"/>
            <a:endParaRPr lang="en-GB" dirty="0"/>
          </a:p>
        </p:txBody>
      </p:sp>
    </p:spTree>
    <p:extLst>
      <p:ext uri="{BB962C8B-B14F-4D97-AF65-F5344CB8AC3E}">
        <p14:creationId xmlns:p14="http://schemas.microsoft.com/office/powerpoint/2010/main" val="2115492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smtClean="0"/>
              <a:t>VISOKO OBRAZOVANJE</a:t>
            </a:r>
            <a:endParaRPr lang="en-GB" dirty="0"/>
          </a:p>
        </p:txBody>
      </p:sp>
      <p:sp>
        <p:nvSpPr>
          <p:cNvPr id="3" name="Content Placeholder 2"/>
          <p:cNvSpPr>
            <a:spLocks noGrp="1"/>
          </p:cNvSpPr>
          <p:nvPr>
            <p:ph idx="1"/>
          </p:nvPr>
        </p:nvSpPr>
        <p:spPr/>
        <p:txBody>
          <a:bodyPr/>
          <a:lstStyle/>
          <a:p>
            <a:r>
              <a:rPr lang="sr-Latn-RS" dirty="0" smtClean="0"/>
              <a:t>Koja je uloga zaposlenih u visokom obrazovanju?</a:t>
            </a:r>
          </a:p>
          <a:p>
            <a:pPr lvl="1"/>
            <a:r>
              <a:rPr lang="sr-Latn-RS" dirty="0" smtClean="0"/>
              <a:t>......</a:t>
            </a:r>
          </a:p>
          <a:p>
            <a:pPr lvl="1"/>
            <a:r>
              <a:rPr lang="sr-Latn-RS" dirty="0" smtClean="0"/>
              <a:t>......</a:t>
            </a:r>
          </a:p>
          <a:p>
            <a:pPr lvl="1"/>
            <a:r>
              <a:rPr lang="sr-Latn-RS" dirty="0" smtClean="0"/>
              <a:t>......</a:t>
            </a:r>
          </a:p>
          <a:p>
            <a:endParaRPr lang="sr-Latn-RS" dirty="0" smtClean="0"/>
          </a:p>
          <a:p>
            <a:pPr indent="0">
              <a:buNone/>
            </a:pPr>
            <a:endParaRPr lang="en-GB" dirty="0"/>
          </a:p>
        </p:txBody>
      </p:sp>
    </p:spTree>
    <p:extLst>
      <p:ext uri="{BB962C8B-B14F-4D97-AF65-F5344CB8AC3E}">
        <p14:creationId xmlns:p14="http://schemas.microsoft.com/office/powerpoint/2010/main" val="2068309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err="1"/>
              <a:t>Moja</a:t>
            </a:r>
            <a:r>
              <a:rPr lang="en-GB" dirty="0"/>
              <a:t> </a:t>
            </a:r>
            <a:r>
              <a:rPr lang="en-GB" dirty="0" err="1"/>
              <a:t>uloga</a:t>
            </a:r>
            <a:r>
              <a:rPr lang="en-GB" dirty="0"/>
              <a:t> </a:t>
            </a:r>
            <a:r>
              <a:rPr lang="en-GB" dirty="0" err="1"/>
              <a:t>predvača</a:t>
            </a:r>
            <a:r>
              <a:rPr lang="en-GB" dirty="0"/>
              <a:t> je </a:t>
            </a:r>
            <a:r>
              <a:rPr lang="en-GB" dirty="0" err="1"/>
              <a:t>izuzetno</a:t>
            </a:r>
            <a:r>
              <a:rPr lang="en-GB" dirty="0"/>
              <a:t> </a:t>
            </a:r>
            <a:r>
              <a:rPr lang="en-GB" dirty="0" err="1"/>
              <a:t>važna</a:t>
            </a:r>
            <a:r>
              <a:rPr lang="en-GB" dirty="0" smtClean="0"/>
              <a:t>!!!</a:t>
            </a:r>
            <a:endParaRPr lang="sr-Latn-RS" dirty="0" smtClean="0"/>
          </a:p>
          <a:p>
            <a:endParaRPr lang="en-GB" dirty="0"/>
          </a:p>
          <a:p>
            <a:r>
              <a:rPr lang="en-GB" dirty="0" err="1"/>
              <a:t>Ja</a:t>
            </a:r>
            <a:r>
              <a:rPr lang="en-GB" dirty="0"/>
              <a:t> </a:t>
            </a:r>
            <a:r>
              <a:rPr lang="en-GB" dirty="0" err="1"/>
              <a:t>kao</a:t>
            </a:r>
            <a:r>
              <a:rPr lang="en-GB" dirty="0"/>
              <a:t> </a:t>
            </a:r>
            <a:r>
              <a:rPr lang="en-GB" dirty="0" err="1"/>
              <a:t>predavač</a:t>
            </a:r>
            <a:r>
              <a:rPr lang="en-GB" dirty="0"/>
              <a:t> </a:t>
            </a:r>
            <a:r>
              <a:rPr lang="en-GB" dirty="0" err="1"/>
              <a:t>moram</a:t>
            </a:r>
            <a:r>
              <a:rPr lang="en-GB" dirty="0"/>
              <a:t> da </a:t>
            </a:r>
            <a:r>
              <a:rPr lang="en-GB" dirty="0" err="1"/>
              <a:t>napredujem</a:t>
            </a:r>
            <a:r>
              <a:rPr lang="en-GB" dirty="0" smtClean="0"/>
              <a:t>!!!</a:t>
            </a:r>
            <a:endParaRPr lang="sr-Latn-RS" dirty="0" smtClean="0"/>
          </a:p>
          <a:p>
            <a:endParaRPr lang="en-GB" dirty="0"/>
          </a:p>
          <a:p>
            <a:r>
              <a:rPr lang="en-GB" dirty="0"/>
              <a:t>Moji </a:t>
            </a:r>
            <a:r>
              <a:rPr lang="en-GB" dirty="0" err="1"/>
              <a:t>studenti</a:t>
            </a:r>
            <a:r>
              <a:rPr lang="en-GB" dirty="0"/>
              <a:t> </a:t>
            </a:r>
            <a:r>
              <a:rPr lang="en-GB" dirty="0" err="1"/>
              <a:t>moraju</a:t>
            </a:r>
            <a:r>
              <a:rPr lang="en-GB" dirty="0"/>
              <a:t> da </a:t>
            </a:r>
            <a:r>
              <a:rPr lang="en-GB" dirty="0" err="1"/>
              <a:t>dobiju</a:t>
            </a:r>
            <a:r>
              <a:rPr lang="en-GB" dirty="0"/>
              <a:t> </a:t>
            </a:r>
            <a:r>
              <a:rPr lang="en-GB" dirty="0" err="1"/>
              <a:t>znanje</a:t>
            </a:r>
            <a:r>
              <a:rPr lang="en-GB" dirty="0"/>
              <a:t> </a:t>
            </a:r>
            <a:r>
              <a:rPr lang="en-GB" dirty="0" err="1"/>
              <a:t>i</a:t>
            </a:r>
            <a:r>
              <a:rPr lang="en-GB" dirty="0"/>
              <a:t> </a:t>
            </a:r>
            <a:r>
              <a:rPr lang="en-GB" dirty="0" err="1"/>
              <a:t>veštine</a:t>
            </a:r>
            <a:r>
              <a:rPr lang="en-GB" dirty="0"/>
              <a:t> </a:t>
            </a:r>
            <a:r>
              <a:rPr lang="en-GB" dirty="0" err="1"/>
              <a:t>koje</a:t>
            </a:r>
            <a:r>
              <a:rPr lang="en-GB" dirty="0"/>
              <a:t> </a:t>
            </a:r>
            <a:r>
              <a:rPr lang="en-GB" dirty="0" err="1"/>
              <a:t>su</a:t>
            </a:r>
            <a:r>
              <a:rPr lang="en-GB" dirty="0"/>
              <a:t> </a:t>
            </a:r>
            <a:r>
              <a:rPr lang="en-GB" dirty="0" err="1"/>
              <a:t>moderne</a:t>
            </a:r>
            <a:r>
              <a:rPr lang="en-GB" dirty="0"/>
              <a:t> </a:t>
            </a:r>
            <a:r>
              <a:rPr lang="en-GB" dirty="0" err="1"/>
              <a:t>i</a:t>
            </a:r>
            <a:r>
              <a:rPr lang="en-GB" dirty="0"/>
              <a:t> </a:t>
            </a:r>
            <a:r>
              <a:rPr lang="en-GB" dirty="0" err="1"/>
              <a:t>važeće</a:t>
            </a:r>
            <a:r>
              <a:rPr lang="en-GB" dirty="0"/>
              <a:t>!!!</a:t>
            </a:r>
          </a:p>
          <a:p>
            <a:endParaRPr lang="en-GB" dirty="0"/>
          </a:p>
        </p:txBody>
      </p:sp>
      <p:sp>
        <p:nvSpPr>
          <p:cNvPr id="5" name="Title 1"/>
          <p:cNvSpPr>
            <a:spLocks noGrp="1"/>
          </p:cNvSpPr>
          <p:nvPr>
            <p:ph type="title"/>
          </p:nvPr>
        </p:nvSpPr>
        <p:spPr/>
        <p:txBody>
          <a:bodyPr/>
          <a:lstStyle/>
          <a:p>
            <a:r>
              <a:rPr lang="sr-Latn-RS" dirty="0" smtClean="0"/>
              <a:t>VISOKO OBRAZOVANJE</a:t>
            </a:r>
            <a:endParaRPr lang="en-GB" dirty="0"/>
          </a:p>
        </p:txBody>
      </p:sp>
    </p:spTree>
    <p:extLst>
      <p:ext uri="{BB962C8B-B14F-4D97-AF65-F5344CB8AC3E}">
        <p14:creationId xmlns:p14="http://schemas.microsoft.com/office/powerpoint/2010/main" val="4266634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sr-Latn-RS" dirty="0" smtClean="0"/>
              <a:t>Koje osobine dobar predavač treba da poseduje?</a:t>
            </a:r>
          </a:p>
          <a:p>
            <a:pPr lvl="1"/>
            <a:r>
              <a:rPr lang="sr-Latn-RS" dirty="0" smtClean="0"/>
              <a:t>Bez obzira na generacijeske razlike sve generacije imaju istu viziju dobrog predavača:</a:t>
            </a:r>
          </a:p>
          <a:p>
            <a:pPr lvl="2"/>
            <a:r>
              <a:rPr lang="en-GB" dirty="0"/>
              <a:t>Facilitate student learning</a:t>
            </a:r>
          </a:p>
          <a:p>
            <a:pPr lvl="2"/>
            <a:r>
              <a:rPr lang="en-GB" dirty="0"/>
              <a:t>Communicate ideas and information effectively</a:t>
            </a:r>
          </a:p>
          <a:p>
            <a:pPr lvl="2"/>
            <a:r>
              <a:rPr lang="en-GB" dirty="0"/>
              <a:t>Demonstrate genuine interest in student learning</a:t>
            </a:r>
          </a:p>
          <a:p>
            <a:pPr lvl="2"/>
            <a:r>
              <a:rPr lang="en-GB" dirty="0"/>
              <a:t>Organize their courses effectively</a:t>
            </a:r>
          </a:p>
          <a:p>
            <a:pPr lvl="2"/>
            <a:r>
              <a:rPr lang="en-GB" dirty="0"/>
              <a:t>Show respect and concern for their students </a:t>
            </a:r>
          </a:p>
          <a:p>
            <a:pPr lvl="2"/>
            <a:r>
              <a:rPr lang="en-GB" dirty="0"/>
              <a:t>Assess student progress fairly and </a:t>
            </a:r>
            <a:r>
              <a:rPr lang="en-GB" dirty="0" smtClean="0"/>
              <a:t>effectively</a:t>
            </a:r>
            <a:endParaRPr lang="sr-Latn-RS" dirty="0" smtClean="0"/>
          </a:p>
          <a:p>
            <a:pPr marL="914400" lvl="2" indent="0">
              <a:buNone/>
            </a:pPr>
            <a:endParaRPr lang="en-GB" dirty="0"/>
          </a:p>
          <a:p>
            <a:pPr marL="514350" lvl="1" indent="0">
              <a:buNone/>
            </a:pPr>
            <a:endParaRPr lang="sr-Latn-RS" dirty="0" smtClean="0"/>
          </a:p>
        </p:txBody>
      </p:sp>
      <p:sp>
        <p:nvSpPr>
          <p:cNvPr id="5" name="Title 1"/>
          <p:cNvSpPr>
            <a:spLocks noGrp="1"/>
          </p:cNvSpPr>
          <p:nvPr>
            <p:ph type="title"/>
          </p:nvPr>
        </p:nvSpPr>
        <p:spPr/>
        <p:txBody>
          <a:bodyPr/>
          <a:lstStyle/>
          <a:p>
            <a:r>
              <a:rPr lang="sr-Latn-RS" dirty="0" smtClean="0"/>
              <a:t>VISOKO OBRAZOVANJE</a:t>
            </a:r>
            <a:endParaRPr lang="en-GB" dirty="0"/>
          </a:p>
        </p:txBody>
      </p:sp>
      <p:sp>
        <p:nvSpPr>
          <p:cNvPr id="4" name="Rectangle 4"/>
          <p:cNvSpPr>
            <a:spLocks noChangeArrowheads="1"/>
          </p:cNvSpPr>
          <p:nvPr/>
        </p:nvSpPr>
        <p:spPr bwMode="auto">
          <a:xfrm>
            <a:off x="2771800" y="5085183"/>
            <a:ext cx="24999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GB" altLang="en-US" sz="1400" dirty="0" err="1">
                <a:latin typeface="+mn-lt"/>
              </a:rPr>
              <a:t>Oblinger</a:t>
            </a:r>
            <a:r>
              <a:rPr lang="en-GB" altLang="en-US" sz="1400" dirty="0">
                <a:latin typeface="+mn-lt"/>
              </a:rPr>
              <a:t> &amp; </a:t>
            </a:r>
            <a:r>
              <a:rPr lang="en-GB" altLang="en-US" sz="1400" dirty="0" err="1">
                <a:latin typeface="+mn-lt"/>
              </a:rPr>
              <a:t>Oblinger</a:t>
            </a:r>
            <a:r>
              <a:rPr lang="en-GB" altLang="en-US" sz="1400" dirty="0">
                <a:latin typeface="+mn-lt"/>
              </a:rPr>
              <a:t> (2005)  ibid</a:t>
            </a:r>
          </a:p>
        </p:txBody>
      </p:sp>
    </p:spTree>
    <p:extLst>
      <p:ext uri="{BB962C8B-B14F-4D97-AF65-F5344CB8AC3E}">
        <p14:creationId xmlns:p14="http://schemas.microsoft.com/office/powerpoint/2010/main" val="36431828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114</TotalTime>
  <Words>911</Words>
  <Application>Microsoft Office PowerPoint</Application>
  <PresentationFormat>On-screen Show (4:3)</PresentationFormat>
  <Paragraphs>139</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Couture</vt:lpstr>
      <vt:lpstr>Visoko obrazovanje u EU, iskustva u pedagoškim obukama i modernizaciji nastave</vt:lpstr>
      <vt:lpstr>Visoko obrazovanje</vt:lpstr>
      <vt:lpstr>Visoko obrazovanje</vt:lpstr>
      <vt:lpstr>VISOKO OBRAZOVANJE</vt:lpstr>
      <vt:lpstr>VISOKO OBRAZOVANJE</vt:lpstr>
      <vt:lpstr>VISOKO OBRAZOVANJE</vt:lpstr>
      <vt:lpstr>VISOKO OBRAZOVANJE</vt:lpstr>
      <vt:lpstr>VISOKO OBRAZOVANJE</vt:lpstr>
      <vt:lpstr>VISOKO OBRAZOVANJE</vt:lpstr>
      <vt:lpstr>Edukacija predavača</vt:lpstr>
      <vt:lpstr>Edukacija predavača</vt:lpstr>
      <vt:lpstr>Edukacija predavača</vt:lpstr>
      <vt:lpstr>Edukacija predavača</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Visoko obrazovanje u EU, iskustva u pedagoškim obukama i modernizaciji nastave</dc:title>
  <dc:creator>Milan Antonijevic</dc:creator>
  <cp:lastModifiedBy>Milan</cp:lastModifiedBy>
  <cp:revision>15</cp:revision>
  <dcterms:created xsi:type="dcterms:W3CDTF">2015-06-21T13:43:06Z</dcterms:created>
  <dcterms:modified xsi:type="dcterms:W3CDTF">2015-06-22T05:34:08Z</dcterms:modified>
</cp:coreProperties>
</file>